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notesMasterIdLst>
    <p:notesMasterId r:id="rId3"/>
  </p:notesMasterIdLst>
  <p:sldIdLst>
    <p:sldId id="515" r:id="rId2"/>
  </p:sldIdLst>
  <p:sldSz cx="6858000" cy="9144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7" userDrawn="1">
          <p15:clr>
            <a:srgbClr val="A4A3A4"/>
          </p15:clr>
        </p15:guide>
        <p15:guide id="2" pos="1661" userDrawn="1">
          <p15:clr>
            <a:srgbClr val="A4A3A4"/>
          </p15:clr>
        </p15:guide>
        <p15:guide id="4" orient="horz" pos="5239" userDrawn="1">
          <p15:clr>
            <a:srgbClr val="A4A3A4"/>
          </p15:clr>
        </p15:guide>
        <p15:guide id="5" pos="4247" userDrawn="1">
          <p15:clr>
            <a:srgbClr val="A4A3A4"/>
          </p15:clr>
        </p15:guide>
        <p15:guide id="6" pos="2670" userDrawn="1">
          <p15:clr>
            <a:srgbClr val="A4A3A4"/>
          </p15:clr>
        </p15:guide>
        <p15:guide id="7" orient="horz" pos="317" userDrawn="1">
          <p15:clr>
            <a:srgbClr val="A4A3A4"/>
          </p15:clr>
        </p15:guide>
        <p15:guide id="8" orient="horz" pos="4944" userDrawn="1">
          <p15:clr>
            <a:srgbClr val="A4A3A4"/>
          </p15:clr>
        </p15:guide>
        <p15:guide id="9" orient="horz" userDrawn="1">
          <p15:clr>
            <a:srgbClr val="A4A3A4"/>
          </p15:clr>
        </p15:guide>
        <p15:guide id="11" pos="515" userDrawn="1">
          <p15:clr>
            <a:srgbClr val="A4A3A4"/>
          </p15:clr>
        </p15:guide>
        <p15:guide id="12" orient="horz" pos="1701" userDrawn="1">
          <p15:clr>
            <a:srgbClr val="A4A3A4"/>
          </p15:clr>
        </p15:guide>
        <p15:guide id="13" pos="73" userDrawn="1">
          <p15:clr>
            <a:srgbClr val="A4A3A4"/>
          </p15:clr>
        </p15:guide>
        <p15:guide id="14" orient="horz" pos="1927" userDrawn="1">
          <p15:clr>
            <a:srgbClr val="A4A3A4"/>
          </p15:clr>
        </p15:guide>
        <p15:guide id="15" orient="horz" pos="14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anna Siedlaczek" initials="JS" lastIdx="4" clrIdx="0">
    <p:extLst>
      <p:ext uri="{19B8F6BF-5375-455C-9EA6-DF929625EA0E}">
        <p15:presenceInfo xmlns:p15="http://schemas.microsoft.com/office/powerpoint/2012/main" userId="S-1-5-21-299502267-1801674531-682003330-9803" providerId="AD"/>
      </p:ext>
    </p:extLst>
  </p:cmAuthor>
  <p:cmAuthor id="2" name="Joanna Siedlaczek" initials="JS [2]" lastIdx="1" clrIdx="1">
    <p:extLst>
      <p:ext uri="{19B8F6BF-5375-455C-9EA6-DF929625EA0E}">
        <p15:presenceInfo xmlns:p15="http://schemas.microsoft.com/office/powerpoint/2012/main" userId="S::joanna.siedlaczek@unimot.pl::69b6d009-bd7e-4cb2-829c-87be6a797055" providerId="AD"/>
      </p:ext>
    </p:extLst>
  </p:cmAuthor>
  <p:cmAuthor id="3" name="Pawel Jamski" initials="PJ" lastIdx="2" clrIdx="2">
    <p:extLst>
      <p:ext uri="{19B8F6BF-5375-455C-9EA6-DF929625EA0E}">
        <p15:presenceInfo xmlns:p15="http://schemas.microsoft.com/office/powerpoint/2012/main" userId="S::pawel.jamski@unimot.pl::87c1e3c9-c313-4e4a-9b16-7feb422767b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A6A6A6"/>
    <a:srgbClr val="3A6FA0"/>
    <a:srgbClr val="FF0000"/>
    <a:srgbClr val="5E77AE"/>
    <a:srgbClr val="071D49"/>
    <a:srgbClr val="E10311"/>
    <a:srgbClr val="44546A"/>
    <a:srgbClr val="E10000"/>
    <a:srgbClr val="021D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67" autoAdjust="0"/>
    <p:restoredTop sz="96374" autoAdjust="0"/>
  </p:normalViewPr>
  <p:slideViewPr>
    <p:cSldViewPr snapToGrid="0" snapToObjects="1">
      <p:cViewPr>
        <p:scale>
          <a:sx n="100" d="100"/>
          <a:sy n="100" d="100"/>
        </p:scale>
        <p:origin x="1690" y="41"/>
      </p:cViewPr>
      <p:guideLst>
        <p:guide orient="horz" pos="4037"/>
        <p:guide pos="1661"/>
        <p:guide orient="horz" pos="5239"/>
        <p:guide pos="4247"/>
        <p:guide pos="2670"/>
        <p:guide orient="horz" pos="317"/>
        <p:guide orient="horz" pos="4944"/>
        <p:guide orient="horz"/>
        <p:guide pos="515"/>
        <p:guide orient="horz" pos="1701"/>
        <p:guide pos="73"/>
        <p:guide orient="horz" pos="1927"/>
        <p:guide orient="horz" pos="149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933213025736071E-2"/>
          <c:y val="0.25138396507205019"/>
          <c:w val="0.96336405228758171"/>
          <c:h val="0.493298312742173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rgbClr val="A6A6A6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214-4DC3-9855-FEF8171158A7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214-4DC3-9855-FEF8171158A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214-4DC3-9855-FEF8171158A7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8214-4DC3-9855-FEF8171158A7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6-8214-4DC3-9855-FEF8171158A7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8-8214-4DC3-9855-FEF8171158A7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8214-4DC3-9855-FEF8171158A7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B-8214-4DC3-9855-FEF8171158A7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D-8214-4DC3-9855-FEF8171158A7}"/>
              </c:ext>
            </c:extLst>
          </c:dPt>
          <c:dPt>
            <c:idx val="9"/>
            <c:invertIfNegative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F-8214-4DC3-9855-FEF8171158A7}"/>
              </c:ext>
            </c:extLst>
          </c:dPt>
          <c:dPt>
            <c:idx val="10"/>
            <c:invertIfNegative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11-8214-4DC3-9855-FEF8171158A7}"/>
              </c:ext>
            </c:extLst>
          </c:dPt>
          <c:dPt>
            <c:idx val="11"/>
            <c:invertIfNegative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13-8214-4DC3-9855-FEF8171158A7}"/>
              </c:ext>
            </c:extLst>
          </c:dPt>
          <c:dLbls>
            <c:dLbl>
              <c:idx val="0"/>
              <c:layout>
                <c:manualLayout>
                  <c:x val="1.4245098039215687E-3"/>
                  <c:y val="4.70208798559960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214-4DC3-9855-FEF8171158A7}"/>
                </c:ext>
              </c:extLst>
            </c:dLbl>
            <c:dLbl>
              <c:idx val="1"/>
              <c:layout>
                <c:manualLayout>
                  <c:x val="-8.1775678367886351E-3"/>
                  <c:y val="1.496259939230640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214-4DC3-9855-FEF8171158A7}"/>
                </c:ext>
              </c:extLst>
            </c:dLbl>
            <c:dLbl>
              <c:idx val="2"/>
              <c:layout>
                <c:manualLayout>
                  <c:x val="2.7258169934639E-3"/>
                  <c:y val="4.70208798559960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214-4DC3-9855-FEF8171158A7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en-US" sz="800" b="0" i="0" u="none" strike="noStrike" kern="1200" baseline="0">
                      <a:solidFill>
                        <a:srgbClr val="44546A"/>
                      </a:solidFill>
                      <a:latin typeface="Helvetica Neue"/>
                      <a:ea typeface="Calibri" charset="0"/>
                      <a:cs typeface="Calibri" charset="0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8214-4DC3-9855-FEF8171158A7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en-US" sz="800" b="0" i="0" u="none" strike="noStrike" kern="1200" baseline="0" dirty="0">
                      <a:solidFill>
                        <a:srgbClr val="44546A"/>
                      </a:solidFill>
                      <a:latin typeface="Helvetica Neue"/>
                      <a:ea typeface="Calibri" charset="0"/>
                      <a:cs typeface="Calibri" charset="0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8214-4DC3-9855-FEF8171158A7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en-US" sz="800" b="0" i="0" u="none" strike="noStrike" kern="1200" baseline="0">
                      <a:solidFill>
                        <a:srgbClr val="44546A"/>
                      </a:solidFill>
                      <a:latin typeface="Helvetica Neue"/>
                      <a:ea typeface="Calibri" charset="0"/>
                      <a:cs typeface="Calibri" charset="0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8214-4DC3-9855-FEF8171158A7}"/>
                </c:ext>
              </c:extLst>
            </c:dLbl>
            <c:dLbl>
              <c:idx val="7"/>
              <c:tx>
                <c:rich>
                  <a:bodyPr anchorCtr="0"/>
                  <a:lstStyle/>
                  <a:p>
                    <a:pPr algn="ctr" rtl="0">
                      <a:defRPr lang="en-US" sz="800" b="0" i="0" u="none" strike="noStrike" kern="1200" baseline="0" dirty="0">
                        <a:solidFill>
                          <a:srgbClr val="44546A"/>
                        </a:solidFill>
                        <a:latin typeface="Helvetica Neue"/>
                        <a:ea typeface="Calibri" charset="0"/>
                        <a:cs typeface="Calibri" charset="0"/>
                      </a:defRPr>
                    </a:pPr>
                    <a:fld id="{4F17AC8D-73F1-4ADA-A009-3C0B3EB49885}" type="VALUE">
                      <a:rPr lang="en-US" sz="800" b="0" i="0" u="none" strike="noStrike" kern="1200" baseline="0" dirty="0">
                        <a:solidFill>
                          <a:srgbClr val="44546A"/>
                        </a:solidFill>
                        <a:latin typeface="Helvetica Neue"/>
                        <a:ea typeface="Calibri" charset="0"/>
                        <a:cs typeface="Calibri" charset="0"/>
                      </a:rPr>
                      <a:pPr algn="ctr" rtl="0">
                        <a:defRPr lang="en-US" sz="800" b="0" i="0" u="none" strike="noStrike" kern="1200" baseline="0" dirty="0">
                          <a:solidFill>
                            <a:srgbClr val="44546A"/>
                          </a:solidFill>
                          <a:latin typeface="Helvetica Neue"/>
                          <a:ea typeface="Calibri" charset="0"/>
                          <a:cs typeface="Calibri" charset="0"/>
                        </a:defRPr>
                      </a:pPr>
                      <a:t>[WARTOŚĆ]</a:t>
                    </a:fld>
                    <a:endParaRPr lang="pl-PL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8214-4DC3-9855-FEF8171158A7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800" b="0">
                      <a:solidFill>
                        <a:srgbClr val="FF0000"/>
                      </a:solidFill>
                      <a:latin typeface="Helvetica Neue"/>
                      <a:ea typeface="Calibri" charset="0"/>
                      <a:cs typeface="Calibri" charset="0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8214-4DC3-9855-FEF8171158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>
                    <a:solidFill>
                      <a:srgbClr val="44546A"/>
                    </a:solidFill>
                    <a:latin typeface="Helvetica Neue"/>
                    <a:ea typeface="Calibri" charset="0"/>
                    <a:cs typeface="Calibri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Arkusz1!$A$14:$A$22</c:f>
              <c:strCache>
                <c:ptCount val="9"/>
                <c:pt idx="0">
                  <c:v>2Q24</c:v>
                </c:pt>
                <c:pt idx="1">
                  <c:v>3Q24</c:v>
                </c:pt>
                <c:pt idx="2">
                  <c:v>4Q24</c:v>
                </c:pt>
                <c:pt idx="3">
                  <c:v>1Q25</c:v>
                </c:pt>
                <c:pt idx="4">
                  <c:v>2Q25</c:v>
                </c:pt>
                <c:pt idx="5">
                  <c:v>3Q25</c:v>
                </c:pt>
                <c:pt idx="6">
                  <c:v>4Q25</c:v>
                </c:pt>
                <c:pt idx="7">
                  <c:v>1Q26</c:v>
                </c:pt>
                <c:pt idx="8">
                  <c:v>2Q26</c:v>
                </c:pt>
              </c:strCache>
            </c:strRef>
          </c:cat>
          <c:val>
            <c:numRef>
              <c:f>Arkusz1!$B$14:$B$22</c:f>
              <c:numCache>
                <c:formatCode>#,##0</c:formatCode>
                <c:ptCount val="9"/>
                <c:pt idx="0">
                  <c:v>3473.6579999999999</c:v>
                </c:pt>
                <c:pt idx="1">
                  <c:v>3651.7649999999999</c:v>
                </c:pt>
                <c:pt idx="2">
                  <c:v>3949.67</c:v>
                </c:pt>
                <c:pt idx="3">
                  <c:v>3480.2649999999999</c:v>
                </c:pt>
                <c:pt idx="4">
                  <c:v>3717.8710000000001</c:v>
                </c:pt>
                <c:pt idx="5">
                  <c:v>3719.4569999999999</c:v>
                </c:pt>
                <c:pt idx="6">
                  <c:v>3887.424</c:v>
                </c:pt>
                <c:pt idx="7">
                  <c:v>3528.982</c:v>
                </c:pt>
                <c:pt idx="8">
                  <c:v>4368.2870000000003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8214-4DC3-9855-FEF8171158A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6"/>
        <c:overlap val="100"/>
        <c:axId val="132716032"/>
        <c:axId val="132717568"/>
      </c:barChart>
      <c:catAx>
        <c:axId val="132716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A6A6A6"/>
            </a:solidFill>
          </a:ln>
        </c:spPr>
        <c:txPr>
          <a:bodyPr/>
          <a:lstStyle/>
          <a:p>
            <a:pPr>
              <a:defRPr sz="800">
                <a:solidFill>
                  <a:srgbClr val="7F7F7F"/>
                </a:solidFill>
                <a:latin typeface="Helvetica Neue"/>
              </a:defRPr>
            </a:pPr>
            <a:endParaRPr lang="pl-PL"/>
          </a:p>
        </c:txPr>
        <c:crossAx val="132717568"/>
        <c:crosses val="autoZero"/>
        <c:auto val="1"/>
        <c:lblAlgn val="ctr"/>
        <c:lblOffset val="100"/>
        <c:noMultiLvlLbl val="0"/>
      </c:catAx>
      <c:valAx>
        <c:axId val="132717568"/>
        <c:scaling>
          <c:orientation val="minMax"/>
          <c:max val="4800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1327160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933213025736071E-2"/>
          <c:y val="0.25138396507205019"/>
          <c:w val="0.96336405228758171"/>
          <c:h val="0.565122302762759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spPr>
            <a:solidFill>
              <a:srgbClr val="A6A6A6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0C5-414E-B06C-317B33A2430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0C5-414E-B06C-317B33A2430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90C5-414E-B06C-317B33A24306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90C5-414E-B06C-317B33A24306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6-90C5-414E-B06C-317B33A24306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90C5-414E-B06C-317B33A24306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90C5-414E-B06C-317B33A24306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A-90C5-414E-B06C-317B33A24306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C-90C5-414E-B06C-317B33A24306}"/>
              </c:ext>
            </c:extLst>
          </c:dPt>
          <c:dPt>
            <c:idx val="9"/>
            <c:invertIfNegative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E-90C5-414E-B06C-317B33A24306}"/>
              </c:ext>
            </c:extLst>
          </c:dPt>
          <c:dPt>
            <c:idx val="10"/>
            <c:invertIfNegative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10-90C5-414E-B06C-317B33A24306}"/>
              </c:ext>
            </c:extLst>
          </c:dPt>
          <c:dLbls>
            <c:dLbl>
              <c:idx val="0"/>
              <c:layout>
                <c:manualLayout>
                  <c:x val="1.4245098039215687E-3"/>
                  <c:y val="4.70208798559960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0C5-414E-B06C-317B33A24306}"/>
                </c:ext>
              </c:extLst>
            </c:dLbl>
            <c:dLbl>
              <c:idx val="1"/>
              <c:layout>
                <c:manualLayout>
                  <c:x val="-8.1775678367886351E-3"/>
                  <c:y val="1.496259939230640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0C5-414E-B06C-317B33A24306}"/>
                </c:ext>
              </c:extLst>
            </c:dLbl>
            <c:dLbl>
              <c:idx val="2"/>
              <c:layout>
                <c:manualLayout>
                  <c:x val="2.7258169934639E-3"/>
                  <c:y val="4.70208798559960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0C5-414E-B06C-317B33A24306}"/>
                </c:ext>
              </c:extLst>
            </c:dLbl>
            <c:dLbl>
              <c:idx val="4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en-US" sz="800" b="0" i="0" u="none" strike="noStrike" kern="1200" baseline="0">
                      <a:solidFill>
                        <a:srgbClr val="44546A"/>
                      </a:solidFill>
                      <a:latin typeface="Helvetica Neue"/>
                      <a:ea typeface="Calibri" charset="0"/>
                      <a:cs typeface="Calibri" charset="0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90C5-414E-B06C-317B33A24306}"/>
                </c:ext>
              </c:extLst>
            </c:dLbl>
            <c:dLbl>
              <c:idx val="5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en-US" sz="800" b="0" i="0" u="none" strike="noStrike" kern="1200" baseline="0" dirty="0">
                      <a:solidFill>
                        <a:srgbClr val="44546A"/>
                      </a:solidFill>
                      <a:latin typeface="Helvetica Neue"/>
                      <a:ea typeface="Calibri" charset="0"/>
                      <a:cs typeface="Calibri" charset="0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90C5-414E-B06C-317B33A24306}"/>
                </c:ext>
              </c:extLst>
            </c:dLbl>
            <c:dLbl>
              <c:idx val="6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en-US" sz="800" b="0" i="0" u="none" strike="noStrike" kern="1200" baseline="0">
                      <a:solidFill>
                        <a:srgbClr val="44546A"/>
                      </a:solidFill>
                      <a:latin typeface="Helvetica Neue"/>
                      <a:ea typeface="Calibri" charset="0"/>
                      <a:cs typeface="Calibri" charset="0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90C5-414E-B06C-317B33A24306}"/>
                </c:ext>
              </c:extLst>
            </c:dLbl>
            <c:dLbl>
              <c:idx val="7"/>
              <c:tx>
                <c:rich>
                  <a:bodyPr anchorCtr="0"/>
                  <a:lstStyle/>
                  <a:p>
                    <a:pPr algn="ctr" rtl="0">
                      <a:defRPr lang="en-US" sz="800" b="0" i="0" u="none" strike="noStrike" kern="1200" baseline="0" dirty="0">
                        <a:solidFill>
                          <a:srgbClr val="44546A"/>
                        </a:solidFill>
                        <a:latin typeface="Helvetica Neue"/>
                        <a:ea typeface="Calibri" charset="0"/>
                        <a:cs typeface="Calibri" charset="0"/>
                      </a:defRPr>
                    </a:pPr>
                    <a:fld id="{4F17AC8D-73F1-4ADA-A009-3C0B3EB49885}" type="VALUE">
                      <a:rPr lang="en-US" sz="800" b="0" i="0" u="none" strike="noStrike" kern="1200" baseline="0" dirty="0">
                        <a:solidFill>
                          <a:srgbClr val="44546A"/>
                        </a:solidFill>
                        <a:latin typeface="Helvetica Neue"/>
                        <a:ea typeface="Calibri" charset="0"/>
                        <a:cs typeface="Calibri" charset="0"/>
                      </a:rPr>
                      <a:pPr algn="ctr" rtl="0">
                        <a:defRPr lang="en-US" sz="800" b="0" i="0" u="none" strike="noStrike" kern="1200" baseline="0" dirty="0">
                          <a:solidFill>
                            <a:srgbClr val="44546A"/>
                          </a:solidFill>
                          <a:latin typeface="Helvetica Neue"/>
                          <a:ea typeface="Calibri" charset="0"/>
                          <a:cs typeface="Calibri" charset="0"/>
                        </a:defRPr>
                      </a:pPr>
                      <a:t>[WARTOŚĆ]</a:t>
                    </a:fld>
                    <a:endParaRPr lang="pl-PL"/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90C5-414E-B06C-317B33A24306}"/>
                </c:ext>
              </c:extLst>
            </c:dLbl>
            <c:dLbl>
              <c:idx val="8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800" b="0">
                      <a:solidFill>
                        <a:srgbClr val="FF0000"/>
                      </a:solidFill>
                      <a:latin typeface="Helvetica Neue"/>
                      <a:ea typeface="Calibri" charset="0"/>
                      <a:cs typeface="Calibri" charset="0"/>
                    </a:defRPr>
                  </a:pPr>
                  <a:endParaRPr lang="pl-P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90C5-414E-B06C-317B33A2430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>
                    <a:solidFill>
                      <a:srgbClr val="44546A"/>
                    </a:solidFill>
                    <a:latin typeface="Helvetica Neue"/>
                    <a:ea typeface="Calibri" charset="0"/>
                    <a:cs typeface="Calibri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Arkusz1!$A$14:$A$22</c:f>
              <c:strCache>
                <c:ptCount val="9"/>
                <c:pt idx="0">
                  <c:v>2Q24</c:v>
                </c:pt>
                <c:pt idx="1">
                  <c:v>3Q24</c:v>
                </c:pt>
                <c:pt idx="2">
                  <c:v>4Q24</c:v>
                </c:pt>
                <c:pt idx="3">
                  <c:v>1Q25</c:v>
                </c:pt>
                <c:pt idx="4">
                  <c:v>2Q25</c:v>
                </c:pt>
                <c:pt idx="5">
                  <c:v>3Q25</c:v>
                </c:pt>
                <c:pt idx="6">
                  <c:v>4Q25</c:v>
                </c:pt>
                <c:pt idx="7">
                  <c:v>1Q26</c:v>
                </c:pt>
                <c:pt idx="8">
                  <c:v>2Q26</c:v>
                </c:pt>
              </c:strCache>
            </c:strRef>
          </c:cat>
          <c:val>
            <c:numRef>
              <c:f>Arkusz1!$B$14:$B$22</c:f>
              <c:numCache>
                <c:formatCode>0.0</c:formatCode>
                <c:ptCount val="9"/>
                <c:pt idx="0">
                  <c:v>80.364989999999196</c:v>
                </c:pt>
                <c:pt idx="1">
                  <c:v>105.31793999999999</c:v>
                </c:pt>
                <c:pt idx="2">
                  <c:v>74.537000000000006</c:v>
                </c:pt>
                <c:pt idx="3">
                  <c:v>47.268000000000001</c:v>
                </c:pt>
                <c:pt idx="4">
                  <c:v>110.357</c:v>
                </c:pt>
                <c:pt idx="5">
                  <c:v>87.970245805995702</c:v>
                </c:pt>
                <c:pt idx="6">
                  <c:v>110.45</c:v>
                </c:pt>
                <c:pt idx="7">
                  <c:v>104.857122779999</c:v>
                </c:pt>
                <c:pt idx="8" formatCode="#\ ##0.0">
                  <c:v>145.999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90C5-414E-B06C-317B33A2430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6"/>
        <c:overlap val="100"/>
        <c:axId val="132716032"/>
        <c:axId val="132717568"/>
      </c:barChart>
      <c:catAx>
        <c:axId val="132716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A6A6A6"/>
            </a:solidFill>
          </a:ln>
        </c:spPr>
        <c:txPr>
          <a:bodyPr/>
          <a:lstStyle/>
          <a:p>
            <a:pPr>
              <a:defRPr sz="800">
                <a:solidFill>
                  <a:srgbClr val="7F7F7F"/>
                </a:solidFill>
                <a:latin typeface="Helvetica Neue"/>
              </a:defRPr>
            </a:pPr>
            <a:endParaRPr lang="pl-PL"/>
          </a:p>
        </c:txPr>
        <c:crossAx val="132717568"/>
        <c:crosses val="autoZero"/>
        <c:auto val="1"/>
        <c:lblAlgn val="ctr"/>
        <c:lblOffset val="100"/>
        <c:noMultiLvlLbl val="0"/>
      </c:catAx>
      <c:valAx>
        <c:axId val="132717568"/>
        <c:scaling>
          <c:orientation val="minMax"/>
          <c:max val="160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1327160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15797003048067"/>
          <c:y val="5.3742277593042662E-2"/>
          <c:w val="0.36769860486720352"/>
          <c:h val="0.7617857825612273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Arkusz1!$B$4</c:f>
              <c:strCache>
                <c:ptCount val="1"/>
                <c:pt idx="0">
                  <c:v>Paliwa / Fuels</c:v>
                </c:pt>
              </c:strCache>
            </c:strRef>
          </c:tx>
          <c:spPr>
            <a:solidFill>
              <a:srgbClr val="E10000"/>
            </a:solidFill>
            <a:ln>
              <a:noFill/>
            </a:ln>
            <a:effectLst>
              <a:glow>
                <a:schemeClr val="accent1">
                  <a:alpha val="40000"/>
                </a:schemeClr>
              </a:glow>
              <a:outerShdw blurRad="317500" sx="1000" sy="1000" algn="ctr" rotWithShape="0">
                <a:prstClr val="black">
                  <a:alpha val="25000"/>
                </a:prstClr>
              </a:outerShdw>
              <a:softEdge rad="0"/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EDF-4740-A87F-10CE826C2A6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EDF-4740-A87F-10CE826C2A6A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EDF-4740-A87F-10CE826C2A6A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EDF-4740-A87F-10CE826C2A6A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FEDF-4740-A87F-10CE826C2A6A}"/>
              </c:ext>
            </c:extLst>
          </c:dPt>
          <c:dLbls>
            <c:dLbl>
              <c:idx val="0"/>
              <c:layout>
                <c:manualLayout>
                  <c:x val="-0.11784529786882993"/>
                  <c:y val="8.64572817057709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EDF-4740-A87F-10CE826C2A6A}"/>
                </c:ext>
              </c:extLst>
            </c:dLbl>
            <c:dLbl>
              <c:idx val="1"/>
              <c:layout>
                <c:manualLayout>
                  <c:x val="0.1229814141343899"/>
                  <c:y val="8.927949297035092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EDF-4740-A87F-10CE826C2A6A}"/>
                </c:ext>
              </c:extLst>
            </c:dLbl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Arkusz1!$A$5:$A$6</c:f>
              <c:strCache>
                <c:ptCount val="2"/>
                <c:pt idx="0">
                  <c:v>2Q26</c:v>
                </c:pt>
                <c:pt idx="1">
                  <c:v>2Q25</c:v>
                </c:pt>
              </c:strCache>
            </c:strRef>
          </c:cat>
          <c:val>
            <c:numRef>
              <c:f>Arkusz1!$B$5:$B$6</c:f>
              <c:numCache>
                <c:formatCode>0.0%</c:formatCode>
                <c:ptCount val="2"/>
                <c:pt idx="0">
                  <c:v>0.62388025328921837</c:v>
                </c:pt>
                <c:pt idx="1">
                  <c:v>0.63537788158868347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EDF-4740-A87F-10CE826C2A6A}"/>
            </c:ext>
          </c:extLst>
        </c:ser>
        <c:ser>
          <c:idx val="1"/>
          <c:order val="1"/>
          <c:tx>
            <c:strRef>
              <c:f>Arkusz1!$C$4</c:f>
              <c:strCache>
                <c:ptCount val="1"/>
                <c:pt idx="0">
                  <c:v>Gaz LPG / LPG</c:v>
                </c:pt>
              </c:strCache>
            </c:strRef>
          </c:tx>
          <c:spPr>
            <a:solidFill>
              <a:srgbClr val="071D49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0774429108113968"/>
                  <c:y val="0.2145342488777382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EDF-4740-A87F-10CE826C2A6A}"/>
                </c:ext>
              </c:extLst>
            </c:dLbl>
            <c:dLbl>
              <c:idx val="1"/>
              <c:layout>
                <c:manualLayout>
                  <c:x val="0.12794630465652018"/>
                  <c:y val="0.2081718905309273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EDF-4740-A87F-10CE826C2A6A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Arkusz1!$A$5:$A$6</c:f>
              <c:strCache>
                <c:ptCount val="2"/>
                <c:pt idx="0">
                  <c:v>2Q26</c:v>
                </c:pt>
                <c:pt idx="1">
                  <c:v>2Q25</c:v>
                </c:pt>
              </c:strCache>
            </c:strRef>
          </c:cat>
          <c:val>
            <c:numRef>
              <c:f>Arkusz1!$C$5:$C$6</c:f>
              <c:numCache>
                <c:formatCode>0.0%</c:formatCode>
                <c:ptCount val="2"/>
                <c:pt idx="0">
                  <c:v>5.4038116085321317E-2</c:v>
                </c:pt>
                <c:pt idx="1">
                  <c:v>7.3899551652007289E-2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EDF-4740-A87F-10CE826C2A6A}"/>
            </c:ext>
          </c:extLst>
        </c:ser>
        <c:ser>
          <c:idx val="2"/>
          <c:order val="2"/>
          <c:tx>
            <c:strRef>
              <c:f>Arkusz1!$D$4</c:f>
              <c:strCache>
                <c:ptCount val="1"/>
                <c:pt idx="0">
                  <c:v>Gaz ziemny/ Natural gas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317500" algn="ctr" rotWithShape="0">
                <a:prstClr val="black">
                  <a:alpha val="25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0.10437713204940005"/>
                  <c:y val="0.165887145670376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EDF-4740-A87F-10CE826C2A6A}"/>
                </c:ext>
              </c:extLst>
            </c:dLbl>
            <c:dLbl>
              <c:idx val="1"/>
              <c:layout>
                <c:manualLayout>
                  <c:x val="0.12794616186700644"/>
                  <c:y val="0.1460242959109809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EDF-4740-A87F-10CE826C2A6A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Arkusz1!$A$5:$A$6</c:f>
              <c:strCache>
                <c:ptCount val="2"/>
                <c:pt idx="0">
                  <c:v>2Q26</c:v>
                </c:pt>
                <c:pt idx="1">
                  <c:v>2Q25</c:v>
                </c:pt>
              </c:strCache>
            </c:strRef>
          </c:cat>
          <c:val>
            <c:numRef>
              <c:f>Arkusz1!$D$5:$D$6</c:f>
              <c:numCache>
                <c:formatCode>0.0%</c:formatCode>
                <c:ptCount val="2"/>
                <c:pt idx="0">
                  <c:v>5.3881075121666684E-2</c:v>
                </c:pt>
                <c:pt idx="1">
                  <c:v>4.2676574846195581E-2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EDF-4740-A87F-10CE826C2A6A}"/>
            </c:ext>
          </c:extLst>
        </c:ser>
        <c:ser>
          <c:idx val="3"/>
          <c:order val="3"/>
          <c:tx>
            <c:strRef>
              <c:f>Arkusz1!$F$4</c:f>
              <c:strCache>
                <c:ptCount val="1"/>
                <c:pt idx="0">
                  <c:v>Stacje paliw /Gas stations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317500" algn="ctr" rotWithShape="0">
                <a:prstClr val="black">
                  <a:alpha val="25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9.764312353008392E-2"/>
                  <c:y val="0.1197114382004536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EDF-4740-A87F-10CE826C2A6A}"/>
                </c:ext>
              </c:extLst>
            </c:dLbl>
            <c:dLbl>
              <c:idx val="1"/>
              <c:layout>
                <c:manualLayout>
                  <c:x val="0.13468017038632257"/>
                  <c:y val="0.1091106509772233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EDF-4740-A87F-10CE826C2A6A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Arkusz1!$A$5:$A$6</c:f>
              <c:strCache>
                <c:ptCount val="2"/>
                <c:pt idx="0">
                  <c:v>2Q26</c:v>
                </c:pt>
                <c:pt idx="1">
                  <c:v>2Q25</c:v>
                </c:pt>
              </c:strCache>
            </c:strRef>
          </c:cat>
          <c:val>
            <c:numRef>
              <c:f>Arkusz1!$F$5:$F$6</c:f>
              <c:numCache>
                <c:formatCode>0.0%</c:formatCode>
                <c:ptCount val="2"/>
                <c:pt idx="0">
                  <c:v>6.4026241865518446E-2</c:v>
                </c:pt>
                <c:pt idx="1">
                  <c:v>5.9998585211805358E-2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EDF-4740-A87F-10CE826C2A6A}"/>
            </c:ext>
          </c:extLst>
        </c:ser>
        <c:ser>
          <c:idx val="4"/>
          <c:order val="4"/>
          <c:tx>
            <c:strRef>
              <c:f>Arkusz1!$G$4</c:f>
              <c:strCache>
                <c:ptCount val="1"/>
                <c:pt idx="0">
                  <c:v>Bitumen / Bitumen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9.764312353008392E-2"/>
                  <c:y val="8.689744204838133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EDF-4740-A87F-10CE826C2A6A}"/>
                </c:ext>
              </c:extLst>
            </c:dLbl>
            <c:dLbl>
              <c:idx val="1"/>
              <c:layout>
                <c:manualLayout>
                  <c:x val="0.12794616186700644"/>
                  <c:y val="8.241166271063750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EDF-4740-A87F-10CE826C2A6A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Arkusz1!$A$5:$A$6</c:f>
              <c:strCache>
                <c:ptCount val="2"/>
                <c:pt idx="0">
                  <c:v>2Q26</c:v>
                </c:pt>
                <c:pt idx="1">
                  <c:v>2Q25</c:v>
                </c:pt>
              </c:strCache>
            </c:strRef>
          </c:cat>
          <c:val>
            <c:numRef>
              <c:f>Arkusz1!$G$5:$G$6</c:f>
              <c:numCache>
                <c:formatCode>0.0%</c:formatCode>
                <c:ptCount val="2"/>
                <c:pt idx="0">
                  <c:v>0.12772191937022453</c:v>
                </c:pt>
                <c:pt idx="1">
                  <c:v>0.12150502263257655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FEDF-4740-A87F-10CE826C2A6A}"/>
            </c:ext>
          </c:extLst>
        </c:ser>
        <c:ser>
          <c:idx val="5"/>
          <c:order val="5"/>
          <c:tx>
            <c:strRef>
              <c:f>Arkusz1!$H$4</c:f>
              <c:strCache>
                <c:ptCount val="1"/>
                <c:pt idx="0">
                  <c:v>Infrastruktura / Infrastructure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9.764312353008392E-2"/>
                  <c:y val="3.138993401006683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EDF-4740-A87F-10CE826C2A6A}"/>
                </c:ext>
              </c:extLst>
            </c:dLbl>
            <c:dLbl>
              <c:idx val="1"/>
              <c:layout>
                <c:manualLayout>
                  <c:x val="0.12794616186700644"/>
                  <c:y val="3.365412942107300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EDF-4740-A87F-10CE826C2A6A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Arkusz1!$A$5:$A$6</c:f>
              <c:strCache>
                <c:ptCount val="2"/>
                <c:pt idx="0">
                  <c:v>2Q26</c:v>
                </c:pt>
                <c:pt idx="1">
                  <c:v>2Q25</c:v>
                </c:pt>
              </c:strCache>
            </c:strRef>
          </c:cat>
          <c:val>
            <c:numRef>
              <c:f>Arkusz1!$H$5:$H$6</c:f>
              <c:numCache>
                <c:formatCode>0.0%</c:formatCode>
                <c:ptCount val="2"/>
                <c:pt idx="0">
                  <c:v>1.5958429471323657E-2</c:v>
                </c:pt>
                <c:pt idx="1">
                  <c:v>1.6888966830748028E-2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FEDF-4740-A87F-10CE826C2A6A}"/>
            </c:ext>
          </c:extLst>
        </c:ser>
        <c:ser>
          <c:idx val="6"/>
          <c:order val="6"/>
          <c:tx>
            <c:strRef>
              <c:f>Arkusz1!$J$4</c:f>
              <c:strCache>
                <c:ptCount val="1"/>
                <c:pt idx="0">
                  <c:v>OZE+pozostałe / PV+other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8512556718527535E-2"/>
                  <c:y val="-5.681321090950780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FEDF-4740-A87F-10CE826C2A6A}"/>
                </c:ext>
              </c:extLst>
            </c:dLbl>
            <c:dLbl>
              <c:idx val="1"/>
              <c:layout>
                <c:manualLayout>
                  <c:x val="0.12457915760734839"/>
                  <c:y val="-4.345108832887228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FEDF-4740-A87F-10CE826C2A6A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Arkusz1!$A$5:$A$6</c:f>
              <c:strCache>
                <c:ptCount val="2"/>
                <c:pt idx="0">
                  <c:v>2Q26</c:v>
                </c:pt>
                <c:pt idx="1">
                  <c:v>2Q25</c:v>
                </c:pt>
              </c:strCache>
            </c:strRef>
          </c:cat>
          <c:val>
            <c:numRef>
              <c:f>Arkusz1!$J$5:$J$6</c:f>
              <c:numCache>
                <c:formatCode>0.0%</c:formatCode>
                <c:ptCount val="2"/>
                <c:pt idx="0">
                  <c:v>5.35038105325955E-3</c:v>
                </c:pt>
                <c:pt idx="1">
                  <c:v>7.7797212436902727E-3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FEDF-4740-A87F-10CE826C2A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6"/>
        <c:overlap val="100"/>
        <c:axId val="867038639"/>
        <c:axId val="618567823"/>
      </c:barChart>
      <c:catAx>
        <c:axId val="8670386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618567823"/>
        <c:crosses val="autoZero"/>
        <c:auto val="1"/>
        <c:lblAlgn val="ctr"/>
        <c:lblOffset val="100"/>
        <c:noMultiLvlLbl val="0"/>
      </c:catAx>
      <c:valAx>
        <c:axId val="618567823"/>
        <c:scaling>
          <c:orientation val="minMax"/>
          <c:min val="0"/>
        </c:scaling>
        <c:delete val="1"/>
        <c:axPos val="l"/>
        <c:numFmt formatCode="0.0%" sourceLinked="1"/>
        <c:majorTickMark val="out"/>
        <c:minorTickMark val="none"/>
        <c:tickLblPos val="nextTo"/>
        <c:crossAx val="867038639"/>
        <c:crosses val="autoZero"/>
        <c:crossBetween val="between"/>
      </c:valAx>
      <c:spPr>
        <a:noFill/>
        <a:ln w="0">
          <a:noFill/>
        </a:ln>
        <a:effectLst/>
      </c:spPr>
    </c:plotArea>
    <c:legend>
      <c:legendPos val="tr"/>
      <c:layout>
        <c:manualLayout>
          <c:xMode val="edge"/>
          <c:yMode val="edge"/>
          <c:x val="0.65735670648817712"/>
          <c:y val="0"/>
          <c:w val="0.33794224076519547"/>
          <c:h val="1"/>
        </c:manualLayout>
      </c:layout>
      <c:overlay val="1"/>
      <c:txPr>
        <a:bodyPr/>
        <a:lstStyle/>
        <a:p>
          <a:pPr>
            <a:defRPr sz="800"/>
          </a:pPr>
          <a:endParaRPr lang="pl-PL"/>
        </a:p>
      </c:txPr>
    </c:legend>
    <c:plotVisOnly val="1"/>
    <c:dispBlanksAs val="zero"/>
    <c:showDLblsOverMax val="0"/>
  </c:chart>
  <c:spPr>
    <a:noFill/>
    <a:ln w="15875" cap="flat" cmpd="sng" algn="ctr">
      <a:noFill/>
      <a:round/>
    </a:ln>
    <a:effectLst/>
  </c:spPr>
  <c:txPr>
    <a:bodyPr anchor="t" anchorCtr="0"/>
    <a:lstStyle/>
    <a:p>
      <a:pPr>
        <a:defRPr>
          <a:ln>
            <a:noFill/>
          </a:ln>
          <a:solidFill>
            <a:srgbClr val="44546A"/>
          </a:solidFill>
        </a:defRPr>
      </a:pPr>
      <a:endParaRPr lang="pl-PL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7"/>
          </a:xfrm>
          <a:prstGeom prst="rect">
            <a:avLst/>
          </a:prstGeom>
        </p:spPr>
        <p:txBody>
          <a:bodyPr vert="horz" lIns="96090" tIns="48045" rIns="96090" bIns="48045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8057"/>
          </a:xfrm>
          <a:prstGeom prst="rect">
            <a:avLst/>
          </a:prstGeom>
        </p:spPr>
        <p:txBody>
          <a:bodyPr vert="horz" lIns="96090" tIns="48045" rIns="96090" bIns="48045" rtlCol="0"/>
          <a:lstStyle>
            <a:lvl1pPr algn="r">
              <a:defRPr sz="1300"/>
            </a:lvl1pPr>
          </a:lstStyle>
          <a:p>
            <a:fld id="{C348D1D2-57F5-F54A-AFEB-0A170AAB206A}" type="datetimeFigureOut">
              <a:rPr lang="pl-PL" smtClean="0"/>
              <a:t>16.09.2026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3013"/>
            <a:ext cx="2511425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090" tIns="48045" rIns="96090" bIns="48045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3"/>
            <a:ext cx="5438140" cy="3908615"/>
          </a:xfrm>
          <a:prstGeom prst="rect">
            <a:avLst/>
          </a:prstGeom>
        </p:spPr>
        <p:txBody>
          <a:bodyPr vert="horz" lIns="96090" tIns="48045" rIns="96090" bIns="48045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8056"/>
          </a:xfrm>
          <a:prstGeom prst="rect">
            <a:avLst/>
          </a:prstGeom>
        </p:spPr>
        <p:txBody>
          <a:bodyPr vert="horz" lIns="96090" tIns="48045" rIns="96090" bIns="48045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60" cy="498056"/>
          </a:xfrm>
          <a:prstGeom prst="rect">
            <a:avLst/>
          </a:prstGeom>
        </p:spPr>
        <p:txBody>
          <a:bodyPr vert="horz" lIns="96090" tIns="48045" rIns="96090" bIns="48045" rtlCol="0" anchor="b"/>
          <a:lstStyle>
            <a:lvl1pPr algn="r">
              <a:defRPr sz="1300"/>
            </a:lvl1pPr>
          </a:lstStyle>
          <a:p>
            <a:fld id="{3DA9AC0E-82D5-B547-A641-8C5E17A2068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6412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B07CD-79C9-B141-B626-E75E2D2AB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187518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B07CD-79C9-B141-B626-E75E2D2AB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733112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B07CD-79C9-B141-B626-E75E2D2AB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608941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B07CD-79C9-B141-B626-E75E2D2AB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924869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B07CD-79C9-B141-B626-E75E2D2AB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321050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B07CD-79C9-B141-B626-E75E2D2AB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797807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B07CD-79C9-B141-B626-E75E2D2AB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868445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B07CD-79C9-B141-B626-E75E2D2AB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956311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B07CD-79C9-B141-B626-E75E2D2AB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9799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B07CD-79C9-B141-B626-E75E2D2AB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592513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B07CD-79C9-B141-B626-E75E2D2AB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175963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271713" y="8475141"/>
            <a:ext cx="2314575" cy="486833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15" name="Prostokąt 14"/>
          <p:cNvSpPr/>
          <p:nvPr userDrawn="1"/>
        </p:nvSpPr>
        <p:spPr>
          <a:xfrm>
            <a:off x="266218" y="-2"/>
            <a:ext cx="27899" cy="1342067"/>
          </a:xfrm>
          <a:prstGeom prst="rect">
            <a:avLst/>
          </a:prstGeom>
          <a:solidFill>
            <a:srgbClr val="E1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/>
          </a:p>
        </p:txBody>
      </p:sp>
      <p:pic>
        <p:nvPicPr>
          <p:cNvPr id="16" name="Obraz 1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8270" y="368280"/>
            <a:ext cx="1358665" cy="710371"/>
          </a:xfrm>
          <a:prstGeom prst="rect">
            <a:avLst/>
          </a:prstGeom>
        </p:spPr>
      </p:pic>
      <p:cxnSp>
        <p:nvCxnSpPr>
          <p:cNvPr id="17" name="Łącznik prosty 16"/>
          <p:cNvCxnSpPr/>
          <p:nvPr userDrawn="1"/>
        </p:nvCxnSpPr>
        <p:spPr>
          <a:xfrm>
            <a:off x="6566934" y="8586480"/>
            <a:ext cx="29106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5202663" y="8635593"/>
            <a:ext cx="1543050" cy="486833"/>
          </a:xfrm>
        </p:spPr>
        <p:txBody>
          <a:bodyPr/>
          <a:lstStyle/>
          <a:p>
            <a:fld id="{0CFB07CD-79C9-B141-B626-E75E2D2ABC3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2376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271713" y="8484592"/>
            <a:ext cx="2314575" cy="486833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22" name="Prostokąt 21"/>
          <p:cNvSpPr/>
          <p:nvPr userDrawn="1"/>
        </p:nvSpPr>
        <p:spPr>
          <a:xfrm>
            <a:off x="266218" y="9449"/>
            <a:ext cx="27899" cy="1342067"/>
          </a:xfrm>
          <a:prstGeom prst="rect">
            <a:avLst/>
          </a:prstGeom>
          <a:solidFill>
            <a:srgbClr val="E1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/>
          </a:p>
        </p:txBody>
      </p:sp>
      <p:pic>
        <p:nvPicPr>
          <p:cNvPr id="23" name="Obraz 22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8270" y="377731"/>
            <a:ext cx="1358665" cy="710371"/>
          </a:xfrm>
          <a:prstGeom prst="rect">
            <a:avLst/>
          </a:prstGeom>
        </p:spPr>
      </p:pic>
      <p:cxnSp>
        <p:nvCxnSpPr>
          <p:cNvPr id="24" name="Łącznik prosty 23"/>
          <p:cNvCxnSpPr/>
          <p:nvPr userDrawn="1"/>
        </p:nvCxnSpPr>
        <p:spPr>
          <a:xfrm>
            <a:off x="6566934" y="8595931"/>
            <a:ext cx="29106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5202663" y="8645044"/>
            <a:ext cx="1543050" cy="486833"/>
          </a:xfrm>
        </p:spPr>
        <p:txBody>
          <a:bodyPr/>
          <a:lstStyle/>
          <a:p>
            <a:fld id="{0CFB07CD-79C9-B141-B626-E75E2D2ABC3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415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271713" y="8475141"/>
            <a:ext cx="2314575" cy="486833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18" name="Prostokąt 17"/>
          <p:cNvSpPr/>
          <p:nvPr userDrawn="1"/>
        </p:nvSpPr>
        <p:spPr>
          <a:xfrm>
            <a:off x="266218" y="-2"/>
            <a:ext cx="27899" cy="1342067"/>
          </a:xfrm>
          <a:prstGeom prst="rect">
            <a:avLst/>
          </a:prstGeom>
          <a:solidFill>
            <a:srgbClr val="E1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/>
          </a:p>
        </p:txBody>
      </p:sp>
      <p:pic>
        <p:nvPicPr>
          <p:cNvPr id="19" name="Obraz 18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8270" y="368280"/>
            <a:ext cx="1358665" cy="710371"/>
          </a:xfrm>
          <a:prstGeom prst="rect">
            <a:avLst/>
          </a:prstGeom>
        </p:spPr>
      </p:pic>
      <p:cxnSp>
        <p:nvCxnSpPr>
          <p:cNvPr id="20" name="Łącznik prosty 19"/>
          <p:cNvCxnSpPr/>
          <p:nvPr userDrawn="1"/>
        </p:nvCxnSpPr>
        <p:spPr>
          <a:xfrm>
            <a:off x="6566934" y="8586480"/>
            <a:ext cx="29106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5202663" y="8635593"/>
            <a:ext cx="1543050" cy="486833"/>
          </a:xfrm>
        </p:spPr>
        <p:txBody>
          <a:bodyPr/>
          <a:lstStyle/>
          <a:p>
            <a:fld id="{0CFB07CD-79C9-B141-B626-E75E2D2ABC3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9642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271713" y="8475141"/>
            <a:ext cx="2314575" cy="486833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14" name="Prostokąt 13"/>
          <p:cNvSpPr/>
          <p:nvPr userDrawn="1"/>
        </p:nvSpPr>
        <p:spPr>
          <a:xfrm>
            <a:off x="266218" y="-2"/>
            <a:ext cx="27899" cy="1342067"/>
          </a:xfrm>
          <a:prstGeom prst="rect">
            <a:avLst/>
          </a:prstGeom>
          <a:solidFill>
            <a:srgbClr val="E1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/>
          </a:p>
        </p:txBody>
      </p:sp>
      <p:pic>
        <p:nvPicPr>
          <p:cNvPr id="15" name="Obraz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8270" y="368280"/>
            <a:ext cx="1358665" cy="710371"/>
          </a:xfrm>
          <a:prstGeom prst="rect">
            <a:avLst/>
          </a:prstGeom>
        </p:spPr>
      </p:pic>
      <p:cxnSp>
        <p:nvCxnSpPr>
          <p:cNvPr id="16" name="Łącznik prosty 15"/>
          <p:cNvCxnSpPr/>
          <p:nvPr userDrawn="1"/>
        </p:nvCxnSpPr>
        <p:spPr>
          <a:xfrm>
            <a:off x="6566934" y="8586480"/>
            <a:ext cx="29106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5202663" y="8635593"/>
            <a:ext cx="1543050" cy="486833"/>
          </a:xfrm>
        </p:spPr>
        <p:txBody>
          <a:bodyPr/>
          <a:lstStyle/>
          <a:p>
            <a:fld id="{0CFB07CD-79C9-B141-B626-E75E2D2ABC3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4970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271713" y="8475141"/>
            <a:ext cx="2314575" cy="486833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16" name="Prostokąt 15"/>
          <p:cNvSpPr/>
          <p:nvPr userDrawn="1"/>
        </p:nvSpPr>
        <p:spPr>
          <a:xfrm>
            <a:off x="266218" y="-2"/>
            <a:ext cx="27899" cy="1342067"/>
          </a:xfrm>
          <a:prstGeom prst="rect">
            <a:avLst/>
          </a:prstGeom>
          <a:solidFill>
            <a:srgbClr val="E1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/>
          </a:p>
        </p:txBody>
      </p:sp>
      <p:pic>
        <p:nvPicPr>
          <p:cNvPr id="17" name="Obraz 16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8270" y="368280"/>
            <a:ext cx="1358665" cy="710371"/>
          </a:xfrm>
          <a:prstGeom prst="rect">
            <a:avLst/>
          </a:prstGeom>
        </p:spPr>
      </p:pic>
      <p:cxnSp>
        <p:nvCxnSpPr>
          <p:cNvPr id="18" name="Łącznik prosty 17"/>
          <p:cNvCxnSpPr/>
          <p:nvPr userDrawn="1"/>
        </p:nvCxnSpPr>
        <p:spPr>
          <a:xfrm>
            <a:off x="6566934" y="8586480"/>
            <a:ext cx="29106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5202663" y="8635593"/>
            <a:ext cx="1543050" cy="486833"/>
          </a:xfrm>
        </p:spPr>
        <p:txBody>
          <a:bodyPr/>
          <a:lstStyle/>
          <a:p>
            <a:fld id="{0CFB07CD-79C9-B141-B626-E75E2D2ABC3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3099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271713" y="8475141"/>
            <a:ext cx="2314575" cy="486833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10" name="Prostokąt 9"/>
          <p:cNvSpPr/>
          <p:nvPr userDrawn="1"/>
        </p:nvSpPr>
        <p:spPr>
          <a:xfrm>
            <a:off x="266218" y="-2"/>
            <a:ext cx="27899" cy="1342067"/>
          </a:xfrm>
          <a:prstGeom prst="rect">
            <a:avLst/>
          </a:prstGeom>
          <a:solidFill>
            <a:srgbClr val="E1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/>
          </a:p>
        </p:txBody>
      </p:sp>
      <p:pic>
        <p:nvPicPr>
          <p:cNvPr id="11" name="Obraz 10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8270" y="368280"/>
            <a:ext cx="1358665" cy="710371"/>
          </a:xfrm>
          <a:prstGeom prst="rect">
            <a:avLst/>
          </a:prstGeom>
        </p:spPr>
      </p:pic>
      <p:cxnSp>
        <p:nvCxnSpPr>
          <p:cNvPr id="12" name="Łącznik prosty 11"/>
          <p:cNvCxnSpPr/>
          <p:nvPr userDrawn="1"/>
        </p:nvCxnSpPr>
        <p:spPr>
          <a:xfrm>
            <a:off x="6566934" y="8586480"/>
            <a:ext cx="29106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5202663" y="8635593"/>
            <a:ext cx="1543050" cy="486833"/>
          </a:xfrm>
        </p:spPr>
        <p:txBody>
          <a:bodyPr/>
          <a:lstStyle/>
          <a:p>
            <a:fld id="{0CFB07CD-79C9-B141-B626-E75E2D2ABC3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1603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271713" y="8475141"/>
            <a:ext cx="2314575" cy="486833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15" name="Prostokąt 14"/>
          <p:cNvSpPr/>
          <p:nvPr userDrawn="1"/>
        </p:nvSpPr>
        <p:spPr>
          <a:xfrm>
            <a:off x="266218" y="-2"/>
            <a:ext cx="27899" cy="1342067"/>
          </a:xfrm>
          <a:prstGeom prst="rect">
            <a:avLst/>
          </a:prstGeom>
          <a:solidFill>
            <a:srgbClr val="E1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/>
          </a:p>
        </p:txBody>
      </p:sp>
      <p:pic>
        <p:nvPicPr>
          <p:cNvPr id="16" name="Obraz 1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8270" y="368280"/>
            <a:ext cx="1358665" cy="710371"/>
          </a:xfrm>
          <a:prstGeom prst="rect">
            <a:avLst/>
          </a:prstGeom>
        </p:spPr>
      </p:pic>
      <p:cxnSp>
        <p:nvCxnSpPr>
          <p:cNvPr id="17" name="Łącznik prosty 16"/>
          <p:cNvCxnSpPr/>
          <p:nvPr userDrawn="1"/>
        </p:nvCxnSpPr>
        <p:spPr>
          <a:xfrm>
            <a:off x="6566934" y="8586480"/>
            <a:ext cx="29106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5202663" y="8635593"/>
            <a:ext cx="1543050" cy="486833"/>
          </a:xfrm>
        </p:spPr>
        <p:txBody>
          <a:bodyPr/>
          <a:lstStyle/>
          <a:p>
            <a:fld id="{0CFB07CD-79C9-B141-B626-E75E2D2ABC3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0654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271713" y="8475141"/>
            <a:ext cx="2314575" cy="486833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15" name="Prostokąt 14"/>
          <p:cNvSpPr/>
          <p:nvPr userDrawn="1"/>
        </p:nvSpPr>
        <p:spPr>
          <a:xfrm>
            <a:off x="266218" y="-2"/>
            <a:ext cx="27899" cy="1342067"/>
          </a:xfrm>
          <a:prstGeom prst="rect">
            <a:avLst/>
          </a:prstGeom>
          <a:solidFill>
            <a:srgbClr val="E1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/>
          </a:p>
        </p:txBody>
      </p:sp>
      <p:pic>
        <p:nvPicPr>
          <p:cNvPr id="16" name="Obraz 15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8270" y="368280"/>
            <a:ext cx="1358665" cy="710371"/>
          </a:xfrm>
          <a:prstGeom prst="rect">
            <a:avLst/>
          </a:prstGeom>
        </p:spPr>
      </p:pic>
      <p:cxnSp>
        <p:nvCxnSpPr>
          <p:cNvPr id="17" name="Łącznik prosty 16"/>
          <p:cNvCxnSpPr/>
          <p:nvPr userDrawn="1"/>
        </p:nvCxnSpPr>
        <p:spPr>
          <a:xfrm>
            <a:off x="6566934" y="8586480"/>
            <a:ext cx="29106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5202663" y="8635593"/>
            <a:ext cx="1543050" cy="486833"/>
          </a:xfrm>
        </p:spPr>
        <p:txBody>
          <a:bodyPr/>
          <a:lstStyle/>
          <a:p>
            <a:fld id="{0CFB07CD-79C9-B141-B626-E75E2D2ABC36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0099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B07CD-79C9-B141-B626-E75E2D2ABC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3576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51" r:id="rId12"/>
    <p:sldLayoutId id="2147483652" r:id="rId13"/>
    <p:sldLayoutId id="2147483653" r:id="rId14"/>
    <p:sldLayoutId id="2147483654" r:id="rId15"/>
    <p:sldLayoutId id="2147483656" r:id="rId16"/>
    <p:sldLayoutId id="2147483657" r:id="rId17"/>
    <p:sldLayoutId id="2147483658" r:id="rId18"/>
    <p:sldLayoutId id="2147483659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DDB3B5F-3D08-4096-A66D-20D3046AB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B07CD-79C9-B141-B626-E75E2D2ABC36}" type="slidenum">
              <a:rPr lang="pl-PL" smtClean="0"/>
              <a:t>1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0C530EA-73FB-4678-8640-E03CA13460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2726" b="7407"/>
          <a:stretch/>
        </p:blipFill>
        <p:spPr>
          <a:xfrm>
            <a:off x="0" y="8101793"/>
            <a:ext cx="6858000" cy="771100"/>
          </a:xfrm>
          <a:prstGeom prst="rect">
            <a:avLst/>
          </a:prstGeom>
        </p:spPr>
      </p:pic>
      <p:sp>
        <p:nvSpPr>
          <p:cNvPr id="7" name="TextBox 36">
            <a:extLst>
              <a:ext uri="{FF2B5EF4-FFF2-40B4-BE49-F238E27FC236}">
                <a16:creationId xmlns:a16="http://schemas.microsoft.com/office/drawing/2014/main" id="{9988EF06-9DA3-4BD6-84BB-CF068AA44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020" y="2225117"/>
            <a:ext cx="1864083" cy="332209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defPPr>
              <a:defRPr lang="pl-PL"/>
            </a:defPPr>
            <a:lvl1pPr indent="0" algn="ctr" defTabSz="1087636">
              <a:lnSpc>
                <a:spcPct val="114000"/>
              </a:lnSpc>
              <a:spcBef>
                <a:spcPts val="300"/>
              </a:spcBef>
              <a:buFont typeface="Arial"/>
              <a:buNone/>
              <a:defRPr sz="1200">
                <a:solidFill>
                  <a:srgbClr val="44546A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marL="108763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5271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912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5054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8184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5820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3455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701091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z="700" dirty="0">
                <a:latin typeface="Helvetica" panose="020B0604020202020204" pitchFamily="34" charset="0"/>
                <a:cs typeface="Helvetica" panose="020B0604020202020204" pitchFamily="34" charset="0"/>
              </a:rPr>
              <a:t>Sales revenue [PLN million]</a:t>
            </a:r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8331D523-B263-42AD-AD7D-D6D712C048FA}"/>
              </a:ext>
            </a:extLst>
          </p:cNvPr>
          <p:cNvSpPr/>
          <p:nvPr/>
        </p:nvSpPr>
        <p:spPr>
          <a:xfrm>
            <a:off x="31084" y="513960"/>
            <a:ext cx="6826916" cy="15792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44000" bIns="108000" rtlCol="0" anchor="ctr"/>
          <a:lstStyle/>
          <a:p>
            <a:pPr algn="just"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endParaRPr lang="pl-PL" sz="700" dirty="0">
              <a:solidFill>
                <a:srgbClr val="44546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pl-PL" sz="700" b="1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Key events: </a:t>
            </a:r>
          </a:p>
          <a:p>
            <a:pPr marL="171450" indent="-171450" algn="just"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pl-PL" sz="700" b="1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 milestone in the natural gas segment </a:t>
            </a:r>
            <a:r>
              <a:rPr lang="pl-PL" sz="700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securing access to the LNG FSRU terminal in the Gdańsk area and signing long-term </a:t>
            </a:r>
            <a:r>
              <a:rPr lang="pl-PL" sz="700" dirty="0" err="1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regasification agreements</a:t>
            </a:r>
            <a:r>
              <a:rPr lang="pl-PL" sz="700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171450" indent="-171450" algn="just"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pl-PL" sz="700" b="1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Strengthening energy security </a:t>
            </a:r>
            <a:r>
              <a:rPr lang="pl-PL" sz="700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joining the LNG </a:t>
            </a:r>
            <a:r>
              <a:rPr lang="pl-PL" sz="700" dirty="0" err="1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Allies</a:t>
            </a:r>
            <a:r>
              <a:rPr lang="pl-PL" sz="700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organisation supporting the diversification of LNG supplies to Europe.</a:t>
            </a:r>
          </a:p>
          <a:p>
            <a:pPr marL="171450" indent="-171450" algn="just"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pl-PL" sz="700" b="1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Development of own RES assets </a:t>
            </a:r>
            <a:r>
              <a:rPr lang="pl-PL" sz="700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acquisition of the Gostynin wind farm project with a planned capacity of 34.2 MW and commencement of building an IPP position.</a:t>
            </a:r>
          </a:p>
          <a:p>
            <a:pPr marL="171450" indent="-171450" algn="just"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pl-PL" sz="700" b="1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Transformation of energy assets </a:t>
            </a:r>
            <a:r>
              <a:rPr lang="pl-PL" sz="700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modernisation of the </a:t>
            </a:r>
            <a:r>
              <a:rPr lang="pl-PL" sz="700" dirty="0" err="1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RCEkoenergia</a:t>
            </a:r>
            <a:r>
              <a:rPr lang="pl-PL" sz="700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plant through investments in </a:t>
            </a:r>
            <a:r>
              <a:rPr lang="pl-PL" sz="700" dirty="0" err="1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biomass boilers</a:t>
            </a:r>
            <a:r>
              <a:rPr lang="pl-PL" sz="700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and high-efficiency gas cogeneration.</a:t>
            </a:r>
          </a:p>
          <a:p>
            <a:pPr marL="171450" indent="-171450" algn="just"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pl-PL" sz="700" b="1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Development of operations in the defence sector </a:t>
            </a:r>
            <a:r>
              <a:rPr lang="pl-PL" sz="700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establishment of cooperation with Ukrainian company JSC “</a:t>
            </a:r>
            <a:r>
              <a:rPr lang="pl-PL" sz="700" dirty="0" err="1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Ivchenko</a:t>
            </a:r>
            <a:r>
              <a:rPr lang="pl-PL" sz="700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-Progress” </a:t>
            </a:r>
            <a:r>
              <a:rPr lang="en-US" sz="700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 the area of aerospace and </a:t>
            </a:r>
            <a:r>
              <a:rPr lang="en-US" sz="700" dirty="0" err="1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defence</a:t>
            </a:r>
            <a:r>
              <a:rPr lang="en-US" sz="700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technologies</a:t>
            </a:r>
            <a:r>
              <a:rPr lang="pl-PL" sz="700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171450" indent="-171450" algn="just"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pl-PL" sz="700" b="1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Further diversification and expansion of the Group </a:t>
            </a:r>
            <a:r>
              <a:rPr lang="pl-PL" sz="700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focus on developing new business areas and strengthening presence in foreign markets.</a:t>
            </a:r>
          </a:p>
          <a:p>
            <a:pPr algn="r">
              <a:lnSpc>
                <a:spcPct val="114000"/>
              </a:lnSpc>
              <a:spcBef>
                <a:spcPts val="200"/>
              </a:spcBef>
              <a:spcAft>
                <a:spcPts val="200"/>
              </a:spcAft>
            </a:pPr>
            <a:r>
              <a:rPr lang="pl-PL" sz="700" dirty="0">
                <a:solidFill>
                  <a:srgbClr val="44546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Adam Sikorski, Chairman of the Management Board of UNIMOT S.A.</a:t>
            </a:r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E15151D5-AC24-4923-BF34-A06B0B1779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15" t="31975" r="12077" b="33361"/>
          <a:stretch/>
        </p:blipFill>
        <p:spPr>
          <a:xfrm>
            <a:off x="4324056" y="84841"/>
            <a:ext cx="2414795" cy="411207"/>
          </a:xfrm>
          <a:prstGeom prst="rect">
            <a:avLst/>
          </a:prstGeom>
        </p:spPr>
      </p:pic>
      <p:sp>
        <p:nvSpPr>
          <p:cNvPr id="38" name="TextBox 36">
            <a:extLst>
              <a:ext uri="{FF2B5EF4-FFF2-40B4-BE49-F238E27FC236}">
                <a16:creationId xmlns:a16="http://schemas.microsoft.com/office/drawing/2014/main" id="{809E0C5B-1858-472F-B2C1-9CBC87761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2031"/>
            <a:ext cx="4238625" cy="411208"/>
          </a:xfrm>
          <a:prstGeom prst="rect">
            <a:avLst/>
          </a:prstGeom>
          <a:solidFill>
            <a:srgbClr val="071D49"/>
          </a:solidFill>
        </p:spPr>
        <p:txBody>
          <a:bodyPr vert="horz" wrap="square" lIns="144000" tIns="0" rIns="216000" bIns="18000" rtlCol="0" anchor="ctr">
            <a:noAutofit/>
          </a:bodyPr>
          <a:lstStyle>
            <a:defPPr>
              <a:defRPr lang="pl-PL"/>
            </a:defPPr>
            <a:lvl1pPr indent="0" algn="ctr" defTabSz="1087636">
              <a:lnSpc>
                <a:spcPct val="114000"/>
              </a:lnSpc>
              <a:spcBef>
                <a:spcPts val="300"/>
              </a:spcBef>
              <a:buFont typeface="Arial"/>
              <a:buNone/>
              <a:defRPr sz="1200">
                <a:solidFill>
                  <a:srgbClr val="44546A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marL="108763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5271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912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5054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8184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5820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3455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701091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pl-PL" sz="1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Financial results for Q2 2026</a:t>
            </a:r>
          </a:p>
        </p:txBody>
      </p:sp>
      <p:cxnSp>
        <p:nvCxnSpPr>
          <p:cNvPr id="39" name="Łącznik prosty 38">
            <a:extLst>
              <a:ext uri="{FF2B5EF4-FFF2-40B4-BE49-F238E27FC236}">
                <a16:creationId xmlns:a16="http://schemas.microsoft.com/office/drawing/2014/main" id="{68B17092-E701-4E80-956F-A541B413DE36}"/>
              </a:ext>
            </a:extLst>
          </p:cNvPr>
          <p:cNvCxnSpPr>
            <a:cxnSpLocks/>
          </p:cNvCxnSpPr>
          <p:nvPr/>
        </p:nvCxnSpPr>
        <p:spPr>
          <a:xfrm>
            <a:off x="-1851" y="546212"/>
            <a:ext cx="6859851" cy="0"/>
          </a:xfrm>
          <a:prstGeom prst="line">
            <a:avLst/>
          </a:prstGeom>
          <a:ln w="19050">
            <a:solidFill>
              <a:srgbClr val="E1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E6856A5B-B027-41ED-9CFE-F6AD852D45B4}"/>
              </a:ext>
            </a:extLst>
          </p:cNvPr>
          <p:cNvCxnSpPr>
            <a:cxnSpLocks/>
          </p:cNvCxnSpPr>
          <p:nvPr/>
        </p:nvCxnSpPr>
        <p:spPr>
          <a:xfrm>
            <a:off x="0" y="2246325"/>
            <a:ext cx="6859851" cy="0"/>
          </a:xfrm>
          <a:prstGeom prst="line">
            <a:avLst/>
          </a:prstGeom>
          <a:ln w="19050">
            <a:solidFill>
              <a:srgbClr val="E1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6">
            <a:extLst>
              <a:ext uri="{FF2B5EF4-FFF2-40B4-BE49-F238E27FC236}">
                <a16:creationId xmlns:a16="http://schemas.microsoft.com/office/drawing/2014/main" id="{D0EB30AF-C2BA-48A2-A6E0-D52F227E2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843962"/>
            <a:ext cx="1538614" cy="300038"/>
          </a:xfrm>
          <a:prstGeom prst="rect">
            <a:avLst/>
          </a:prstGeom>
          <a:solidFill>
            <a:srgbClr val="E10000"/>
          </a:solidFill>
        </p:spPr>
        <p:txBody>
          <a:bodyPr vert="horz" wrap="square" lIns="144000" tIns="0" rIns="216000" bIns="0" rtlCol="0" anchor="ctr">
            <a:noAutofit/>
          </a:bodyPr>
          <a:lstStyle>
            <a:defPPr>
              <a:defRPr lang="pl-PL"/>
            </a:defPPr>
            <a:lvl1pPr indent="0" algn="ctr" defTabSz="1087636">
              <a:lnSpc>
                <a:spcPct val="114000"/>
              </a:lnSpc>
              <a:spcBef>
                <a:spcPts val="300"/>
              </a:spcBef>
              <a:buFont typeface="Arial"/>
              <a:buNone/>
              <a:defRPr sz="1200">
                <a:solidFill>
                  <a:srgbClr val="44546A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marL="108763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5271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912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5054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8184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5820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3455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701091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177800" algn="l">
              <a:lnSpc>
                <a:spcPct val="100000"/>
              </a:lnSpc>
              <a:spcBef>
                <a:spcPts val="0"/>
              </a:spcBef>
            </a:pPr>
            <a:r>
              <a:rPr lang="pl-PL" sz="6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Investor contact: </a:t>
            </a:r>
            <a:br>
              <a:rPr lang="pl-PL" sz="6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pl-PL" sz="6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gielda@unimot.pl </a:t>
            </a:r>
          </a:p>
        </p:txBody>
      </p:sp>
      <p:sp>
        <p:nvSpPr>
          <p:cNvPr id="45" name="TextBox 36">
            <a:extLst>
              <a:ext uri="{FF2B5EF4-FFF2-40B4-BE49-F238E27FC236}">
                <a16:creationId xmlns:a16="http://schemas.microsoft.com/office/drawing/2014/main" id="{1A3ECD52-DFF3-4CD4-AEE1-A416139058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8614" y="8843962"/>
            <a:ext cx="5321237" cy="308276"/>
          </a:xfrm>
          <a:prstGeom prst="rect">
            <a:avLst/>
          </a:prstGeom>
          <a:solidFill>
            <a:srgbClr val="071D49"/>
          </a:solidFill>
        </p:spPr>
        <p:txBody>
          <a:bodyPr vert="horz" wrap="square" lIns="144000" tIns="0" rIns="216000" bIns="0" rtlCol="0" anchor="ctr">
            <a:noAutofit/>
          </a:bodyPr>
          <a:lstStyle>
            <a:defPPr>
              <a:defRPr lang="pl-PL"/>
            </a:defPPr>
            <a:lvl1pPr indent="0" algn="ctr" defTabSz="1087636">
              <a:lnSpc>
                <a:spcPct val="114000"/>
              </a:lnSpc>
              <a:spcBef>
                <a:spcPts val="300"/>
              </a:spcBef>
              <a:buFont typeface="Arial"/>
              <a:buNone/>
              <a:defRPr sz="1200">
                <a:solidFill>
                  <a:srgbClr val="44546A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marL="108763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5271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912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5054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8184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5820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3455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701091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177800" algn="l">
              <a:lnSpc>
                <a:spcPct val="100000"/>
              </a:lnSpc>
              <a:spcBef>
                <a:spcPts val="0"/>
              </a:spcBef>
            </a:pPr>
            <a:endParaRPr lang="pl-PL" sz="6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4" name="TextBox 36">
            <a:extLst>
              <a:ext uri="{FF2B5EF4-FFF2-40B4-BE49-F238E27FC236}">
                <a16:creationId xmlns:a16="http://schemas.microsoft.com/office/drawing/2014/main" id="{E266C5DC-26D2-44D0-BDCD-165263D0B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4606" y="8835574"/>
            <a:ext cx="2253934" cy="300038"/>
          </a:xfrm>
          <a:prstGeom prst="rect">
            <a:avLst/>
          </a:prstGeom>
          <a:noFill/>
        </p:spPr>
        <p:txBody>
          <a:bodyPr vert="horz" wrap="square" lIns="144000" tIns="0" rIns="216000" bIns="0" rtlCol="0" anchor="ctr">
            <a:noAutofit/>
          </a:bodyPr>
          <a:lstStyle>
            <a:defPPr>
              <a:defRPr lang="pl-PL"/>
            </a:defPPr>
            <a:lvl1pPr indent="0" algn="ctr" defTabSz="1087636">
              <a:lnSpc>
                <a:spcPct val="114000"/>
              </a:lnSpc>
              <a:spcBef>
                <a:spcPts val="300"/>
              </a:spcBef>
              <a:buFont typeface="Arial"/>
              <a:buNone/>
              <a:defRPr sz="1200">
                <a:solidFill>
                  <a:srgbClr val="44546A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marL="108763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5271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912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5054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8184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5820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3455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701091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endParaRPr lang="pl-PL" sz="6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8" name="TextBox 36">
            <a:extLst>
              <a:ext uri="{FF2B5EF4-FFF2-40B4-BE49-F238E27FC236}">
                <a16:creationId xmlns:a16="http://schemas.microsoft.com/office/drawing/2014/main" id="{9A4F6B17-2D69-4EBF-9C67-94E9DD8C2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2100" y="6258771"/>
            <a:ext cx="2951890" cy="332209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defPPr>
              <a:defRPr lang="pl-PL"/>
            </a:defPPr>
            <a:lvl1pPr indent="0" algn="ctr" defTabSz="1087636">
              <a:lnSpc>
                <a:spcPct val="114000"/>
              </a:lnSpc>
              <a:spcBef>
                <a:spcPts val="300"/>
              </a:spcBef>
              <a:buFont typeface="Arial"/>
              <a:buNone/>
              <a:defRPr sz="1200">
                <a:solidFill>
                  <a:srgbClr val="44546A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marL="108763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5271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912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5054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8184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5820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3455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701091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z="700" dirty="0">
                <a:latin typeface="Helvetica" panose="020B0604020202020204" pitchFamily="34" charset="0"/>
                <a:cs typeface="Helvetica" panose="020B0604020202020204" pitchFamily="34" charset="0"/>
              </a:rPr>
              <a:t>Share in capital of UNIMOT S.A.</a:t>
            </a:r>
          </a:p>
        </p:txBody>
      </p:sp>
      <p:sp>
        <p:nvSpPr>
          <p:cNvPr id="53" name="TextBox 36">
            <a:extLst>
              <a:ext uri="{FF2B5EF4-FFF2-40B4-BE49-F238E27FC236}">
                <a16:creationId xmlns:a16="http://schemas.microsoft.com/office/drawing/2014/main" id="{78DF0B57-7AA6-47FB-9EC3-90F5CF791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3647" y="2209564"/>
            <a:ext cx="1942009" cy="332209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defPPr>
              <a:defRPr lang="pl-PL"/>
            </a:defPPr>
            <a:lvl1pPr indent="0" algn="ctr" defTabSz="1087636">
              <a:lnSpc>
                <a:spcPct val="114000"/>
              </a:lnSpc>
              <a:spcBef>
                <a:spcPts val="300"/>
              </a:spcBef>
              <a:buFont typeface="Arial"/>
              <a:buNone/>
              <a:defRPr sz="1200">
                <a:solidFill>
                  <a:srgbClr val="44546A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marL="108763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5271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912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5054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8184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5820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3455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701091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z="700" dirty="0">
                <a:latin typeface="Helvetica" panose="020B0604020202020204" pitchFamily="34" charset="0"/>
                <a:cs typeface="Helvetica" panose="020B0604020202020204" pitchFamily="34" charset="0"/>
              </a:rPr>
              <a:t>EBITDA (</a:t>
            </a:r>
            <a:r>
              <a:rPr lang="pl-PL" sz="700">
                <a:latin typeface="Helvetica" panose="020B0604020202020204" pitchFamily="34" charset="0"/>
                <a:cs typeface="Helvetica" panose="020B0604020202020204" pitchFamily="34" charset="0"/>
              </a:rPr>
              <a:t>S) </a:t>
            </a:r>
            <a:r>
              <a:rPr lang="pl-PL" sz="700" dirty="0">
                <a:latin typeface="Helvetica" panose="020B0604020202020204" pitchFamily="34" charset="0"/>
                <a:cs typeface="Helvetica" panose="020B0604020202020204" pitchFamily="34" charset="0"/>
              </a:rPr>
              <a:t>[PLN million]</a:t>
            </a:r>
          </a:p>
        </p:txBody>
      </p:sp>
      <p:sp>
        <p:nvSpPr>
          <p:cNvPr id="14" name="TextBox 36">
            <a:extLst>
              <a:ext uri="{FF2B5EF4-FFF2-40B4-BE49-F238E27FC236}">
                <a16:creationId xmlns:a16="http://schemas.microsoft.com/office/drawing/2014/main" id="{B32F057D-238F-4BB6-F9BD-E398FEAB1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237" y="6253830"/>
            <a:ext cx="2325196" cy="52707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defPPr>
              <a:defRPr lang="pl-PL"/>
            </a:defPPr>
            <a:lvl1pPr indent="0" algn="ctr" defTabSz="1087636">
              <a:lnSpc>
                <a:spcPct val="114000"/>
              </a:lnSpc>
              <a:spcBef>
                <a:spcPts val="300"/>
              </a:spcBef>
              <a:buFont typeface="Arial"/>
              <a:buNone/>
              <a:defRPr sz="1050">
                <a:solidFill>
                  <a:srgbClr val="44546A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marL="108763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5271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912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50546" indent="0" algn="ctr" defTabSz="1087636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8184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5820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3455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701091" indent="0" algn="ctr" defTabSz="1087636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z="700" dirty="0">
                <a:latin typeface="Helvetica" panose="020B0604020202020204" pitchFamily="34" charset="0"/>
                <a:cs typeface="Helvetica" panose="020B0604020202020204" pitchFamily="34" charset="0"/>
              </a:rPr>
              <a:t>Sales revenue structure</a:t>
            </a:r>
            <a:endParaRPr lang="en-GB" sz="7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pl-PL" sz="800" dirty="0"/>
          </a:p>
        </p:txBody>
      </p:sp>
      <p:graphicFrame>
        <p:nvGraphicFramePr>
          <p:cNvPr id="30" name="Tabela 29">
            <a:extLst>
              <a:ext uri="{FF2B5EF4-FFF2-40B4-BE49-F238E27FC236}">
                <a16:creationId xmlns:a16="http://schemas.microsoft.com/office/drawing/2014/main" id="{293C6A04-273A-F1B3-D8BC-1295EED877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541286"/>
              </p:ext>
            </p:extLst>
          </p:nvPr>
        </p:nvGraphicFramePr>
        <p:xfrm>
          <a:off x="-1" y="3737341"/>
          <a:ext cx="6859853" cy="25005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2809">
                  <a:extLst>
                    <a:ext uri="{9D8B030D-6E8A-4147-A177-3AD203B41FA5}">
                      <a16:colId xmlns:a16="http://schemas.microsoft.com/office/drawing/2014/main" val="1762797561"/>
                    </a:ext>
                  </a:extLst>
                </a:gridCol>
                <a:gridCol w="513087">
                  <a:extLst>
                    <a:ext uri="{9D8B030D-6E8A-4147-A177-3AD203B41FA5}">
                      <a16:colId xmlns:a16="http://schemas.microsoft.com/office/drawing/2014/main" val="3246074047"/>
                    </a:ext>
                  </a:extLst>
                </a:gridCol>
                <a:gridCol w="513087">
                  <a:extLst>
                    <a:ext uri="{9D8B030D-6E8A-4147-A177-3AD203B41FA5}">
                      <a16:colId xmlns:a16="http://schemas.microsoft.com/office/drawing/2014/main" val="287301003"/>
                    </a:ext>
                  </a:extLst>
                </a:gridCol>
                <a:gridCol w="513087">
                  <a:extLst>
                    <a:ext uri="{9D8B030D-6E8A-4147-A177-3AD203B41FA5}">
                      <a16:colId xmlns:a16="http://schemas.microsoft.com/office/drawing/2014/main" val="2457724480"/>
                    </a:ext>
                  </a:extLst>
                </a:gridCol>
                <a:gridCol w="517524">
                  <a:extLst>
                    <a:ext uri="{9D8B030D-6E8A-4147-A177-3AD203B41FA5}">
                      <a16:colId xmlns:a16="http://schemas.microsoft.com/office/drawing/2014/main" val="2696591930"/>
                    </a:ext>
                  </a:extLst>
                </a:gridCol>
                <a:gridCol w="508650">
                  <a:extLst>
                    <a:ext uri="{9D8B030D-6E8A-4147-A177-3AD203B41FA5}">
                      <a16:colId xmlns:a16="http://schemas.microsoft.com/office/drawing/2014/main" val="1871993543"/>
                    </a:ext>
                  </a:extLst>
                </a:gridCol>
                <a:gridCol w="513087">
                  <a:extLst>
                    <a:ext uri="{9D8B030D-6E8A-4147-A177-3AD203B41FA5}">
                      <a16:colId xmlns:a16="http://schemas.microsoft.com/office/drawing/2014/main" val="353215924"/>
                    </a:ext>
                  </a:extLst>
                </a:gridCol>
                <a:gridCol w="513087">
                  <a:extLst>
                    <a:ext uri="{9D8B030D-6E8A-4147-A177-3AD203B41FA5}">
                      <a16:colId xmlns:a16="http://schemas.microsoft.com/office/drawing/2014/main" val="2309640565"/>
                    </a:ext>
                  </a:extLst>
                </a:gridCol>
                <a:gridCol w="513087">
                  <a:extLst>
                    <a:ext uri="{9D8B030D-6E8A-4147-A177-3AD203B41FA5}">
                      <a16:colId xmlns:a16="http://schemas.microsoft.com/office/drawing/2014/main" val="2177525538"/>
                    </a:ext>
                  </a:extLst>
                </a:gridCol>
                <a:gridCol w="513087">
                  <a:extLst>
                    <a:ext uri="{9D8B030D-6E8A-4147-A177-3AD203B41FA5}">
                      <a16:colId xmlns:a16="http://schemas.microsoft.com/office/drawing/2014/main" val="1311715450"/>
                    </a:ext>
                  </a:extLst>
                </a:gridCol>
                <a:gridCol w="513087">
                  <a:extLst>
                    <a:ext uri="{9D8B030D-6E8A-4147-A177-3AD203B41FA5}">
                      <a16:colId xmlns:a16="http://schemas.microsoft.com/office/drawing/2014/main" val="3325176523"/>
                    </a:ext>
                  </a:extLst>
                </a:gridCol>
                <a:gridCol w="513087">
                  <a:extLst>
                    <a:ext uri="{9D8B030D-6E8A-4147-A177-3AD203B41FA5}">
                      <a16:colId xmlns:a16="http://schemas.microsoft.com/office/drawing/2014/main" val="2003916583"/>
                    </a:ext>
                  </a:extLst>
                </a:gridCol>
                <a:gridCol w="513087">
                  <a:extLst>
                    <a:ext uri="{9D8B030D-6E8A-4147-A177-3AD203B41FA5}">
                      <a16:colId xmlns:a16="http://schemas.microsoft.com/office/drawing/2014/main" val="3195870172"/>
                    </a:ext>
                  </a:extLst>
                </a:gridCol>
              </a:tblGrid>
              <a:tr h="183094">
                <a:tc>
                  <a:txBody>
                    <a:bodyPr/>
                    <a:lstStyle/>
                    <a:p>
                      <a:endParaRPr lang="pl-PL" sz="600" dirty="0">
                        <a:solidFill>
                          <a:srgbClr val="44546A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l-PL" sz="600" b="1" dirty="0">
                          <a:solidFill>
                            <a:srgbClr val="44546A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UNIMOT Group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pl-PL" sz="700" b="1" dirty="0">
                        <a:solidFill>
                          <a:srgbClr val="44546A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pl-PL" sz="700" b="1" dirty="0">
                        <a:solidFill>
                          <a:srgbClr val="44546A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pl-PL" sz="600" b="1" dirty="0">
                          <a:solidFill>
                            <a:srgbClr val="44546A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Q2 2026 – main business segments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pl-PL" sz="700" b="1" dirty="0">
                        <a:solidFill>
                          <a:srgbClr val="44546A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pl-PL" sz="700" b="1" dirty="0">
                        <a:solidFill>
                          <a:srgbClr val="44546A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pl-PL" sz="700" b="1" dirty="0">
                        <a:solidFill>
                          <a:srgbClr val="44546A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pl-PL" sz="700" b="1" dirty="0">
                        <a:solidFill>
                          <a:srgbClr val="44546A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42584496"/>
                  </a:ext>
                </a:extLst>
              </a:tr>
              <a:tr h="281684">
                <a:tc>
                  <a:txBody>
                    <a:bodyPr/>
                    <a:lstStyle/>
                    <a:p>
                      <a:r>
                        <a:rPr lang="pl-PL" sz="600" dirty="0">
                          <a:solidFill>
                            <a:srgbClr val="44546A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[PLN thousand]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700" b="0" i="0" u="none" strike="noStrike" dirty="0">
                          <a:solidFill>
                            <a:srgbClr val="44546A"/>
                          </a:solidFill>
                          <a:effectLst/>
                          <a:latin typeface="Helvetica" panose="020B0604020202020204" pitchFamily="34" charset="0"/>
                        </a:rPr>
                        <a:t>Q2 2026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700" b="0" i="0" u="none" strike="noStrike" dirty="0">
                          <a:solidFill>
                            <a:srgbClr val="44546A"/>
                          </a:solidFill>
                          <a:effectLst/>
                          <a:latin typeface="Helvetica" panose="020B0604020202020204" pitchFamily="34" charset="0"/>
                        </a:rPr>
                        <a:t>Q2 2025</a:t>
                      </a:r>
                    </a:p>
                  </a:txBody>
                  <a:tcPr marL="6350" marR="3600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700" b="0" i="0" u="none" strike="noStrike" dirty="0">
                          <a:solidFill>
                            <a:srgbClr val="44546A"/>
                          </a:solidFill>
                          <a:effectLst/>
                          <a:latin typeface="Helvetica" panose="020B0604020202020204" pitchFamily="34" charset="0"/>
                        </a:rPr>
                        <a:t>change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700" b="0" i="0" u="none" strike="noStrike" dirty="0">
                          <a:solidFill>
                            <a:srgbClr val="44546A"/>
                          </a:solidFill>
                          <a:effectLst/>
                          <a:latin typeface="Helvetica" panose="020B0604020202020204" pitchFamily="34" charset="0"/>
                        </a:rPr>
                        <a:t>Liquid fuels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700" b="0" i="0" u="none" strike="noStrike" dirty="0">
                          <a:solidFill>
                            <a:srgbClr val="44546A"/>
                          </a:solidFill>
                          <a:effectLst/>
                          <a:latin typeface="Helvetica" panose="020B0604020202020204" pitchFamily="34" charset="0"/>
                        </a:rPr>
                        <a:t>LPG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700" b="0" i="0" u="none" strike="noStrike" dirty="0">
                          <a:solidFill>
                            <a:srgbClr val="44546A"/>
                          </a:solidFill>
                          <a:effectLst/>
                          <a:latin typeface="Helvetica" panose="020B0604020202020204" pitchFamily="34" charset="0"/>
                        </a:rPr>
                        <a:t>Natural gas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700" b="0" i="0" u="none" strike="noStrike">
                          <a:solidFill>
                            <a:srgbClr val="44546A"/>
                          </a:solidFill>
                          <a:effectLst/>
                          <a:latin typeface="Helvetica" panose="020B0604020202020204" pitchFamily="34" charset="0"/>
                        </a:rPr>
                        <a:t>Electricity.</a:t>
                      </a:r>
                      <a:endParaRPr lang="pl-PL" sz="700" b="0" i="0" u="none" strike="noStrike" dirty="0">
                        <a:solidFill>
                          <a:srgbClr val="44546A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700" b="0" i="0" u="none" strike="noStrike" dirty="0">
                          <a:solidFill>
                            <a:srgbClr val="44546A"/>
                          </a:solidFill>
                          <a:effectLst/>
                          <a:latin typeface="Helvetica" panose="020B0604020202020204" pitchFamily="34" charset="0"/>
                        </a:rPr>
                        <a:t>PV/RES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700" b="0" i="0" u="none" strike="noStrike" dirty="0">
                          <a:solidFill>
                            <a:srgbClr val="44546A"/>
                          </a:solidFill>
                          <a:effectLst/>
                          <a:latin typeface="Helvetica" panose="020B0604020202020204" pitchFamily="34" charset="0"/>
                        </a:rPr>
                        <a:t>Petrol stations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700" b="0" i="0" u="none" strike="noStrike" dirty="0">
                          <a:solidFill>
                            <a:srgbClr val="44546A"/>
                          </a:solidFill>
                          <a:effectLst/>
                          <a:latin typeface="Helvetica" panose="020B0604020202020204" pitchFamily="34" charset="0"/>
                        </a:rPr>
                        <a:t>Bitumen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700" b="0" i="0" u="none" strike="noStrike" dirty="0" err="1">
                          <a:solidFill>
                            <a:srgbClr val="44546A"/>
                          </a:solidFill>
                          <a:effectLst/>
                          <a:latin typeface="Helvetica" panose="020B0604020202020204" pitchFamily="34" charset="0"/>
                        </a:rPr>
                        <a:t>Infra</a:t>
                      </a:r>
                      <a:r>
                        <a:rPr lang="pl-PL" sz="700" b="0" i="0" u="none" strike="noStrike" dirty="0">
                          <a:solidFill>
                            <a:srgbClr val="44546A"/>
                          </a:solidFill>
                          <a:effectLst/>
                          <a:latin typeface="Helvetica" panose="020B0604020202020204" pitchFamily="34" charset="0"/>
                        </a:rPr>
                        <a:t>-</a:t>
                      </a:r>
                    </a:p>
                    <a:p>
                      <a:pPr algn="ctr" rtl="0" fontAlgn="ctr"/>
                      <a:r>
                        <a:rPr lang="pl-PL" sz="700" b="0" i="0" u="none" strike="noStrike" dirty="0">
                          <a:solidFill>
                            <a:srgbClr val="44546A"/>
                          </a:solidFill>
                          <a:effectLst/>
                          <a:latin typeface="Helvetica" panose="020B0604020202020204" pitchFamily="34" charset="0"/>
                        </a:rPr>
                        <a:t>structure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700" b="0" i="0" u="none" strike="noStrike" dirty="0">
                          <a:solidFill>
                            <a:srgbClr val="44546A"/>
                          </a:solidFill>
                          <a:effectLst/>
                          <a:latin typeface="Helvetica" panose="020B0604020202020204" pitchFamily="34" charset="0"/>
                        </a:rPr>
                        <a:t>Solid fuels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83871446"/>
                  </a:ext>
                </a:extLst>
              </a:tr>
              <a:tr h="183094">
                <a:tc>
                  <a:txBody>
                    <a:bodyPr/>
                    <a:lstStyle/>
                    <a:p>
                      <a:r>
                        <a:rPr lang="pl-PL" sz="600" b="1" dirty="0">
                          <a:solidFill>
                            <a:srgbClr val="44546A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Sales revenue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4 368 287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3 717 871</a:t>
                      </a:r>
                    </a:p>
                  </a:txBody>
                  <a:tcPr marL="6350" marR="3600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17.5%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2 725 288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236 054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235 368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223 436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19 282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279 685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557 926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69 711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17 447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39432150"/>
                  </a:ext>
                </a:extLst>
              </a:tr>
              <a:tr h="161746">
                <a:tc>
                  <a:txBody>
                    <a:bodyPr/>
                    <a:lstStyle/>
                    <a:p>
                      <a:r>
                        <a:rPr lang="pl-PL" sz="600" b="1" dirty="0">
                          <a:solidFill>
                            <a:srgbClr val="44546A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Operating profit/(loss)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-95 931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36 966</a:t>
                      </a:r>
                    </a:p>
                  </a:txBody>
                  <a:tcPr marL="6350" marR="3600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-179 476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-5 861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6 817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     3 816 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-3 085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-4 410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69 566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22 470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 541 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891278"/>
                  </a:ext>
                </a:extLst>
              </a:tr>
              <a:tr h="183094">
                <a:tc>
                  <a:txBody>
                    <a:bodyPr/>
                    <a:lstStyle/>
                    <a:p>
                      <a:r>
                        <a:rPr lang="pl-PL" sz="600" b="0" i="1" dirty="0">
                          <a:solidFill>
                            <a:srgbClr val="44546A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Operating profit margin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-2.2%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1.0%</a:t>
                      </a:r>
                    </a:p>
                  </a:txBody>
                  <a:tcPr marL="6350" marR="3600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-3.2 pp.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-6.6%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-2.5%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2.9%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1.7%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-16.0%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-1.6%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12.5%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32.2%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3.1%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106075"/>
                  </a:ext>
                </a:extLst>
              </a:tr>
              <a:tr h="206125">
                <a:tc>
                  <a:txBody>
                    <a:bodyPr/>
                    <a:lstStyle/>
                    <a:p>
                      <a:r>
                        <a:rPr lang="pl-PL" sz="600" b="1" dirty="0">
                          <a:solidFill>
                            <a:srgbClr val="44546A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EBITDA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-49 539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74 031</a:t>
                      </a:r>
                    </a:p>
                  </a:txBody>
                  <a:tcPr marL="6350" marR="3600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-173 106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-2 795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7 308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3 869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-2 857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892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81 111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40 641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           697 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1338888"/>
                  </a:ext>
                </a:extLst>
              </a:tr>
              <a:tr h="183094">
                <a:tc>
                  <a:txBody>
                    <a:bodyPr/>
                    <a:lstStyle/>
                    <a:p>
                      <a:r>
                        <a:rPr lang="pl-PL" sz="600" b="0" i="1" dirty="0">
                          <a:solidFill>
                            <a:srgbClr val="44546A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EBITDA margin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-1.1%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2.0%</a:t>
                      </a:r>
                    </a:p>
                  </a:txBody>
                  <a:tcPr marL="6350" marR="3600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-3.1 pp.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-6.4%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-1.2%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3.1%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1.7%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-14.8%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0.3%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14.5%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58.3%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4.0%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842653"/>
                  </a:ext>
                </a:extLst>
              </a:tr>
              <a:tr h="183094">
                <a:tc>
                  <a:txBody>
                    <a:bodyPr/>
                    <a:lstStyle/>
                    <a:p>
                      <a:r>
                        <a:rPr lang="pl-PL" sz="600" b="1" i="0" dirty="0">
                          <a:solidFill>
                            <a:srgbClr val="44546A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Adjusted EBITDA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145 999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110 357 </a:t>
                      </a:r>
                    </a:p>
                  </a:txBody>
                  <a:tcPr marL="6350" marR="3600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32.3%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38 684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722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7 403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3 868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-3 111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1 049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67 270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38 056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           646 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816686"/>
                  </a:ext>
                </a:extLst>
              </a:tr>
              <a:tr h="183094">
                <a:tc>
                  <a:txBody>
                    <a:bodyPr/>
                    <a:lstStyle/>
                    <a:p>
                      <a:r>
                        <a:rPr lang="pl-PL" sz="600" b="0" i="1" dirty="0">
                          <a:solidFill>
                            <a:srgbClr val="44546A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Adjusted EBITDA margin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3.3%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3.0%</a:t>
                      </a:r>
                    </a:p>
                  </a:txBody>
                  <a:tcPr marL="6350" marR="3600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+0.3 pp.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1.4%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0.3%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3.1%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1.7%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-16.1%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0.4%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12.1%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54.6%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3.7%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154188"/>
                  </a:ext>
                </a:extLst>
              </a:tr>
              <a:tr h="183094">
                <a:tc>
                  <a:txBody>
                    <a:bodyPr/>
                    <a:lstStyle/>
                    <a:p>
                      <a:r>
                        <a:rPr lang="pl-PL" sz="600" b="1" dirty="0">
                          <a:solidFill>
                            <a:srgbClr val="44546A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Net profit/(loss)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-77 384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-18 883</a:t>
                      </a:r>
                    </a:p>
                  </a:txBody>
                  <a:tcPr marL="6350" marR="3600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-155 208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-5 054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3 552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3 127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-3 253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-13 986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54 385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36 889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1" i="0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             64 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198117"/>
                  </a:ext>
                </a:extLst>
              </a:tr>
              <a:tr h="183094">
                <a:tc>
                  <a:txBody>
                    <a:bodyPr/>
                    <a:lstStyle/>
                    <a:p>
                      <a:r>
                        <a:rPr lang="pl-PL" sz="600" b="0" i="1" dirty="0">
                          <a:solidFill>
                            <a:srgbClr val="44546A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Net profit margin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-1.8%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-0.5%</a:t>
                      </a:r>
                    </a:p>
                  </a:txBody>
                  <a:tcPr marL="6350" marR="3600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-1.3 pp.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-5.7%</a:t>
                      </a:r>
                    </a:p>
                  </a:txBody>
                  <a:tcPr marL="6350" marR="36000" marT="6350" marB="0" anchor="ctr">
                    <a:lnL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-2.1%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1.5%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1.4%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-16.9%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-5.0%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9.7%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52.9%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pl-PL" sz="700" b="0" i="1" u="none" strike="noStrike" dirty="0">
                          <a:solidFill>
                            <a:srgbClr val="44546A"/>
                          </a:solidFill>
                          <a:effectLst/>
                          <a:latin typeface="Helvetica" pitchFamily="2" charset="0"/>
                        </a:rPr>
                        <a:t>0.4%</a:t>
                      </a:r>
                    </a:p>
                  </a:txBody>
                  <a:tcPr marL="6350" marR="3600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E1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9726032"/>
                  </a:ext>
                </a:extLst>
              </a:tr>
            </a:tbl>
          </a:graphicData>
        </a:graphic>
      </p:graphicFrame>
      <p:grpSp>
        <p:nvGrpSpPr>
          <p:cNvPr id="47" name="Grupa 46">
            <a:extLst>
              <a:ext uri="{FF2B5EF4-FFF2-40B4-BE49-F238E27FC236}">
                <a16:creationId xmlns:a16="http://schemas.microsoft.com/office/drawing/2014/main" id="{A58F8DE3-D2DD-1140-F4DD-3198098EA70D}"/>
              </a:ext>
            </a:extLst>
          </p:cNvPr>
          <p:cNvGrpSpPr/>
          <p:nvPr/>
        </p:nvGrpSpPr>
        <p:grpSpPr>
          <a:xfrm>
            <a:off x="1809231" y="2501245"/>
            <a:ext cx="1292021" cy="232936"/>
            <a:chOff x="1672404" y="1477361"/>
            <a:chExt cx="1210496" cy="232936"/>
          </a:xfrm>
        </p:grpSpPr>
        <p:grpSp>
          <p:nvGrpSpPr>
            <p:cNvPr id="49" name="Grupa 48">
              <a:extLst>
                <a:ext uri="{FF2B5EF4-FFF2-40B4-BE49-F238E27FC236}">
                  <a16:creationId xmlns:a16="http://schemas.microsoft.com/office/drawing/2014/main" id="{BFC476FE-76DF-8408-9558-E607510B2D83}"/>
                </a:ext>
              </a:extLst>
            </p:cNvPr>
            <p:cNvGrpSpPr/>
            <p:nvPr/>
          </p:nvGrpSpPr>
          <p:grpSpPr>
            <a:xfrm>
              <a:off x="1672404" y="1477361"/>
              <a:ext cx="1210496" cy="232936"/>
              <a:chOff x="1372725" y="1907032"/>
              <a:chExt cx="1510166" cy="232936"/>
            </a:xfrm>
          </p:grpSpPr>
          <p:cxnSp>
            <p:nvCxnSpPr>
              <p:cNvPr id="52" name="Łącznik prosty 51">
                <a:extLst>
                  <a:ext uri="{FF2B5EF4-FFF2-40B4-BE49-F238E27FC236}">
                    <a16:creationId xmlns:a16="http://schemas.microsoft.com/office/drawing/2014/main" id="{CEB3386B-0B8C-9FD1-99FE-78CA00D634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72725" y="2003018"/>
                <a:ext cx="1510166" cy="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Łącznik prosty 53">
                <a:extLst>
                  <a:ext uri="{FF2B5EF4-FFF2-40B4-BE49-F238E27FC236}">
                    <a16:creationId xmlns:a16="http://schemas.microsoft.com/office/drawing/2014/main" id="{CF103042-55D3-A36E-B9AC-742DD4E0F07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72725" y="1995669"/>
                <a:ext cx="0" cy="144299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Prostokąt 54">
                <a:extLst>
                  <a:ext uri="{FF2B5EF4-FFF2-40B4-BE49-F238E27FC236}">
                    <a16:creationId xmlns:a16="http://schemas.microsoft.com/office/drawing/2014/main" id="{5CBE564F-D789-BCB7-4232-189E154CA2E7}"/>
                  </a:ext>
                </a:extLst>
              </p:cNvPr>
              <p:cNvSpPr/>
              <p:nvPr/>
            </p:nvSpPr>
            <p:spPr>
              <a:xfrm>
                <a:off x="1796513" y="1907032"/>
                <a:ext cx="665176" cy="18109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glow>
                  <a:schemeClr val="accent1">
                    <a:alpha val="76000"/>
                  </a:schemeClr>
                </a:glow>
                <a:outerShdw dist="50800" dir="5400000" algn="ctr" rotWithShape="0">
                  <a:schemeClr val="bg1">
                    <a:alpha val="43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pl-PL" sz="900" b="1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  <a:sym typeface="Symbol" panose="05050102010706020507" pitchFamily="18" charset="2"/>
                  </a:rPr>
                  <a:t>+17.5</a:t>
                </a:r>
                <a:r>
                  <a:rPr lang="pl-PL" sz="900" b="1" dirty="0">
                    <a:solidFill>
                      <a:srgbClr val="24295B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%</a:t>
                </a:r>
              </a:p>
            </p:txBody>
          </p:sp>
        </p:grpSp>
        <p:cxnSp>
          <p:nvCxnSpPr>
            <p:cNvPr id="51" name="Łącznik prosty 50">
              <a:extLst>
                <a:ext uri="{FF2B5EF4-FFF2-40B4-BE49-F238E27FC236}">
                  <a16:creationId xmlns:a16="http://schemas.microsoft.com/office/drawing/2014/main" id="{A418C498-DD60-1F4E-84E6-688BF5ED9D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80722" y="1569172"/>
              <a:ext cx="0" cy="141125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Wykres 2">
            <a:extLst>
              <a:ext uri="{FF2B5EF4-FFF2-40B4-BE49-F238E27FC236}">
                <a16:creationId xmlns:a16="http://schemas.microsoft.com/office/drawing/2014/main" id="{193CD767-7B3F-F855-42AD-9891A31AB0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6470150"/>
              </p:ext>
            </p:extLst>
          </p:nvPr>
        </p:nvGraphicFramePr>
        <p:xfrm>
          <a:off x="284714" y="2614132"/>
          <a:ext cx="3049034" cy="1107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Wykres 7">
            <a:extLst>
              <a:ext uri="{FF2B5EF4-FFF2-40B4-BE49-F238E27FC236}">
                <a16:creationId xmlns:a16="http://schemas.microsoft.com/office/drawing/2014/main" id="{50D15D33-D00A-02F1-15F1-FE9393812E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6777305"/>
              </p:ext>
            </p:extLst>
          </p:nvPr>
        </p:nvGraphicFramePr>
        <p:xfrm>
          <a:off x="3798540" y="2514229"/>
          <a:ext cx="2772343" cy="1134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65" name="Grupa 64">
            <a:extLst>
              <a:ext uri="{FF2B5EF4-FFF2-40B4-BE49-F238E27FC236}">
                <a16:creationId xmlns:a16="http://schemas.microsoft.com/office/drawing/2014/main" id="{612CCCF2-072D-0D0B-8D3F-9051BC122B8F}"/>
              </a:ext>
            </a:extLst>
          </p:cNvPr>
          <p:cNvGrpSpPr/>
          <p:nvPr/>
        </p:nvGrpSpPr>
        <p:grpSpPr>
          <a:xfrm>
            <a:off x="5172075" y="2457828"/>
            <a:ext cx="1214438" cy="333136"/>
            <a:chOff x="1672404" y="1477361"/>
            <a:chExt cx="1210496" cy="388587"/>
          </a:xfrm>
        </p:grpSpPr>
        <p:grpSp>
          <p:nvGrpSpPr>
            <p:cNvPr id="67" name="Grupa 66">
              <a:extLst>
                <a:ext uri="{FF2B5EF4-FFF2-40B4-BE49-F238E27FC236}">
                  <a16:creationId xmlns:a16="http://schemas.microsoft.com/office/drawing/2014/main" id="{7AE69D83-C05D-4981-1450-1590DB67417E}"/>
                </a:ext>
              </a:extLst>
            </p:cNvPr>
            <p:cNvGrpSpPr/>
            <p:nvPr/>
          </p:nvGrpSpPr>
          <p:grpSpPr>
            <a:xfrm>
              <a:off x="1672404" y="1477361"/>
              <a:ext cx="1210496" cy="388587"/>
              <a:chOff x="1372725" y="1907032"/>
              <a:chExt cx="1510166" cy="388587"/>
            </a:xfrm>
          </p:grpSpPr>
          <p:cxnSp>
            <p:nvCxnSpPr>
              <p:cNvPr id="69" name="Łącznik prosty 68">
                <a:extLst>
                  <a:ext uri="{FF2B5EF4-FFF2-40B4-BE49-F238E27FC236}">
                    <a16:creationId xmlns:a16="http://schemas.microsoft.com/office/drawing/2014/main" id="{D3889D65-E118-1266-7430-F860DBB15D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72725" y="2003018"/>
                <a:ext cx="1510166" cy="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Łącznik prosty 69">
                <a:extLst>
                  <a:ext uri="{FF2B5EF4-FFF2-40B4-BE49-F238E27FC236}">
                    <a16:creationId xmlns:a16="http://schemas.microsoft.com/office/drawing/2014/main" id="{376D2BA6-E941-203D-BAF4-5CF9136B4D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72725" y="1995669"/>
                <a:ext cx="0" cy="29995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Prostokąt 70">
                <a:extLst>
                  <a:ext uri="{FF2B5EF4-FFF2-40B4-BE49-F238E27FC236}">
                    <a16:creationId xmlns:a16="http://schemas.microsoft.com/office/drawing/2014/main" id="{7AB7F079-AAEB-DFB4-CB79-88AA148933D4}"/>
                  </a:ext>
                </a:extLst>
              </p:cNvPr>
              <p:cNvSpPr/>
              <p:nvPr/>
            </p:nvSpPr>
            <p:spPr>
              <a:xfrm>
                <a:off x="1857046" y="1907032"/>
                <a:ext cx="619297" cy="20996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glow>
                  <a:schemeClr val="accent1">
                    <a:alpha val="76000"/>
                  </a:schemeClr>
                </a:glow>
                <a:outerShdw dist="50800" dir="5400000" algn="ctr" rotWithShape="0">
                  <a:schemeClr val="bg1">
                    <a:alpha val="43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r>
                  <a:rPr lang="pl-PL" sz="900" b="1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  <a:sym typeface="Symbol" panose="05050102010706020507" pitchFamily="18" charset="2"/>
                  </a:rPr>
                  <a:t>+32.3</a:t>
                </a:r>
                <a:r>
                  <a:rPr lang="pl-PL" sz="900" b="1" dirty="0">
                    <a:solidFill>
                      <a:srgbClr val="24295B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%</a:t>
                </a:r>
              </a:p>
            </p:txBody>
          </p:sp>
        </p:grpSp>
        <p:cxnSp>
          <p:nvCxnSpPr>
            <p:cNvPr id="68" name="Łącznik prosty 67">
              <a:extLst>
                <a:ext uri="{FF2B5EF4-FFF2-40B4-BE49-F238E27FC236}">
                  <a16:creationId xmlns:a16="http://schemas.microsoft.com/office/drawing/2014/main" id="{280BF680-C2E0-9CE8-999D-30B4BDCE250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80722" y="1567569"/>
              <a:ext cx="2178" cy="16759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1" name="Symbol zastępczy zawartości 4">
            <a:extLst>
              <a:ext uri="{FF2B5EF4-FFF2-40B4-BE49-F238E27FC236}">
                <a16:creationId xmlns:a16="http://schemas.microsoft.com/office/drawing/2014/main" id="{1C446116-B8DA-FC0D-F760-BAE1F5E81E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703970"/>
              </p:ext>
            </p:extLst>
          </p:nvPr>
        </p:nvGraphicFramePr>
        <p:xfrm>
          <a:off x="-90693" y="6566384"/>
          <a:ext cx="3048607" cy="1796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6" name="Obraz 15">
            <a:extLst>
              <a:ext uri="{FF2B5EF4-FFF2-40B4-BE49-F238E27FC236}">
                <a16:creationId xmlns:a16="http://schemas.microsoft.com/office/drawing/2014/main" id="{18E4DB30-65AF-3948-9A6E-6840C72EDB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1252" y="6629131"/>
            <a:ext cx="3645778" cy="152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0930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30612</TotalTime>
  <Words>548</Words>
  <Application>Microsoft Office PowerPoint</Application>
  <PresentationFormat>Pokaz na ekranie (4:3)</PresentationFormat>
  <Paragraphs>181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Helvetica Neue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Użytkownik Microsoft Office</dc:creator>
  <cp:lastModifiedBy>Grzegorz Chmielarz</cp:lastModifiedBy>
  <cp:revision>1846</cp:revision>
  <cp:lastPrinted>2019-12-16T11:59:44Z</cp:lastPrinted>
  <dcterms:created xsi:type="dcterms:W3CDTF">2018-05-16T11:20:08Z</dcterms:created>
  <dcterms:modified xsi:type="dcterms:W3CDTF">2026-09-16T17:06:48Z</dcterms:modified>
</cp:coreProperties>
</file>