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3"/>
  </p:notesMasterIdLst>
  <p:sldIdLst>
    <p:sldId id="515" r:id="rId2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7" userDrawn="1">
          <p15:clr>
            <a:srgbClr val="A4A3A4"/>
          </p15:clr>
        </p15:guide>
        <p15:guide id="2" pos="1628" userDrawn="1">
          <p15:clr>
            <a:srgbClr val="A4A3A4"/>
          </p15:clr>
        </p15:guide>
        <p15:guide id="4" orient="horz" pos="5239" userDrawn="1">
          <p15:clr>
            <a:srgbClr val="A4A3A4"/>
          </p15:clr>
        </p15:guide>
        <p15:guide id="5" pos="4247" userDrawn="1">
          <p15:clr>
            <a:srgbClr val="A4A3A4"/>
          </p15:clr>
        </p15:guide>
        <p15:guide id="6" pos="2659" userDrawn="1">
          <p15:clr>
            <a:srgbClr val="A4A3A4"/>
          </p15:clr>
        </p15:guide>
        <p15:guide id="7" orient="horz" pos="317" userDrawn="1">
          <p15:clr>
            <a:srgbClr val="A4A3A4"/>
          </p15:clr>
        </p15:guide>
        <p15:guide id="8" orient="horz" pos="4944" userDrawn="1">
          <p15:clr>
            <a:srgbClr val="A4A3A4"/>
          </p15:clr>
        </p15:guide>
        <p15:guide id="9" orient="horz" userDrawn="1">
          <p15:clr>
            <a:srgbClr val="A4A3A4"/>
          </p15:clr>
        </p15:guide>
        <p15:guide id="11" pos="504" userDrawn="1">
          <p15:clr>
            <a:srgbClr val="A4A3A4"/>
          </p15:clr>
        </p15:guide>
        <p15:guide id="12" orient="horz" pos="2313" userDrawn="1">
          <p15:clr>
            <a:srgbClr val="A4A3A4"/>
          </p15:clr>
        </p15:guide>
        <p15:guide id="13" pos="51" userDrawn="1">
          <p15:clr>
            <a:srgbClr val="A4A3A4"/>
          </p15:clr>
        </p15:guide>
        <p15:guide id="14" orient="horz" pos="3334" userDrawn="1">
          <p15:clr>
            <a:srgbClr val="A4A3A4"/>
          </p15:clr>
        </p15:guide>
        <p15:guide id="15" orient="horz" pos="16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D421110-496E-87B2-48F9-DC4FC33D0CF7}" name="Pawel Jamski" initials="PJ" userId="S::pawel.jamski@unimot.pl::87c1e3c9-c313-4e4a-9b16-7feb422767b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anna Siedlaczek" initials="JS" lastIdx="4" clrIdx="0">
    <p:extLst>
      <p:ext uri="{19B8F6BF-5375-455C-9EA6-DF929625EA0E}">
        <p15:presenceInfo xmlns:p15="http://schemas.microsoft.com/office/powerpoint/2012/main" userId="S-1-5-21-299502267-1801674531-682003330-9803" providerId="AD"/>
      </p:ext>
    </p:extLst>
  </p:cmAuthor>
  <p:cmAuthor id="2" name="Joanna Siedlaczek" initials="JS [2]" lastIdx="1" clrIdx="1">
    <p:extLst>
      <p:ext uri="{19B8F6BF-5375-455C-9EA6-DF929625EA0E}">
        <p15:presenceInfo xmlns:p15="http://schemas.microsoft.com/office/powerpoint/2012/main" userId="S::joanna.siedlaczek@unimot.pl::69b6d009-bd7e-4cb2-829c-87be6a797055" providerId="AD"/>
      </p:ext>
    </p:extLst>
  </p:cmAuthor>
  <p:cmAuthor id="3" name="Pawel Jamski" initials="PJ" lastIdx="2" clrIdx="2">
    <p:extLst>
      <p:ext uri="{19B8F6BF-5375-455C-9EA6-DF929625EA0E}">
        <p15:presenceInfo xmlns:p15="http://schemas.microsoft.com/office/powerpoint/2012/main" userId="S::pawel.jamski@unimot.pl::87c1e3c9-c313-4e4a-9b16-7feb422767b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46A"/>
    <a:srgbClr val="D9D9D9"/>
    <a:srgbClr val="A6A6A6"/>
    <a:srgbClr val="3A6FA0"/>
    <a:srgbClr val="FF0000"/>
    <a:srgbClr val="5E77AE"/>
    <a:srgbClr val="071D49"/>
    <a:srgbClr val="E10311"/>
    <a:srgbClr val="E10000"/>
    <a:srgbClr val="021D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6374" autoAdjust="0"/>
  </p:normalViewPr>
  <p:slideViewPr>
    <p:cSldViewPr snapToGrid="0" snapToObjects="1">
      <p:cViewPr>
        <p:scale>
          <a:sx n="100" d="100"/>
          <a:sy n="100" d="100"/>
        </p:scale>
        <p:origin x="2340" y="-1560"/>
      </p:cViewPr>
      <p:guideLst>
        <p:guide orient="horz" pos="4037"/>
        <p:guide pos="1628"/>
        <p:guide orient="horz" pos="5239"/>
        <p:guide pos="4247"/>
        <p:guide pos="2659"/>
        <p:guide orient="horz" pos="317"/>
        <p:guide orient="horz" pos="4944"/>
        <p:guide orient="horz"/>
        <p:guide pos="504"/>
        <p:guide orient="horz" pos="2313"/>
        <p:guide pos="51"/>
        <p:guide orient="horz" pos="3334"/>
        <p:guide orient="horz" pos="16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 showGuides="1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862418300653596E-2"/>
          <c:y val="0.31859347795532844"/>
          <c:w val="0.92186092923408058"/>
          <c:h val="0.45687011843399788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71D49"/>
              </a:solidFill>
            </c:spPr>
            <c:extLst>
              <c:ext xmlns:c16="http://schemas.microsoft.com/office/drawing/2014/chart" uri="{C3380CC4-5D6E-409C-BE32-E72D297353CC}">
                <c16:uniqueId val="{00000000-C297-4BD9-88FE-E911DE811A60}"/>
              </c:ext>
            </c:extLst>
          </c:dPt>
          <c:dPt>
            <c:idx val="1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A-C297-4BD9-88FE-E911DE811A60}"/>
              </c:ext>
            </c:extLst>
          </c:dPt>
          <c:dPt>
            <c:idx val="2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2-C297-4BD9-88FE-E911DE811A60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297-4BD9-88FE-E911DE811A60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4-C297-4BD9-88FE-E911DE811A60}"/>
              </c:ext>
            </c:extLst>
          </c:dPt>
          <c:dPt>
            <c:idx val="5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5-C297-4BD9-88FE-E911DE811A60}"/>
              </c:ext>
            </c:extLst>
          </c:dPt>
          <c:dPt>
            <c:idx val="6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7-C297-4BD9-88FE-E911DE811A60}"/>
              </c:ext>
            </c:extLst>
          </c:dPt>
          <c:dPt>
            <c:idx val="7"/>
            <c:invertIfNegative val="0"/>
            <c:bubble3D val="0"/>
            <c:spPr>
              <a:solidFill>
                <a:srgbClr val="E10311"/>
              </a:solidFill>
            </c:spPr>
            <c:extLst>
              <c:ext xmlns:c16="http://schemas.microsoft.com/office/drawing/2014/chart" uri="{C3380CC4-5D6E-409C-BE32-E72D297353CC}">
                <c16:uniqueId val="{00000008-C297-4BD9-88FE-E911DE811A60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C297-4BD9-88FE-E911DE811A6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>
                    <a:solidFill>
                      <a:srgbClr val="44546A"/>
                    </a:solidFill>
                    <a:latin typeface="Helvetica Neue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Arkusz1!$A$20:$A$24</c:f>
              <c:strCache>
                <c:ptCount val="5"/>
                <c:pt idx="0">
                  <c:v>2Q24</c:v>
                </c:pt>
                <c:pt idx="1">
                  <c:v>3Q24</c:v>
                </c:pt>
                <c:pt idx="2">
                  <c:v>4Q24</c:v>
                </c:pt>
                <c:pt idx="3">
                  <c:v>1Q25</c:v>
                </c:pt>
                <c:pt idx="4">
                  <c:v>2Q25</c:v>
                </c:pt>
              </c:strCache>
            </c:strRef>
          </c:cat>
          <c:val>
            <c:numRef>
              <c:f>Arkusz1!$B$20:$B$24</c:f>
              <c:numCache>
                <c:formatCode>#,##0</c:formatCode>
                <c:ptCount val="5"/>
                <c:pt idx="0">
                  <c:v>3474</c:v>
                </c:pt>
                <c:pt idx="1">
                  <c:v>3652</c:v>
                </c:pt>
                <c:pt idx="2">
                  <c:v>3950</c:v>
                </c:pt>
                <c:pt idx="3">
                  <c:v>3480</c:v>
                </c:pt>
                <c:pt idx="4">
                  <c:v>3718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297-4BD9-88FE-E911DE811A6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2"/>
        <c:axId val="132716032"/>
        <c:axId val="132717568"/>
      </c:barChart>
      <c:catAx>
        <c:axId val="132716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A6A6A6"/>
            </a:solidFill>
          </a:ln>
        </c:spPr>
        <c:txPr>
          <a:bodyPr/>
          <a:lstStyle/>
          <a:p>
            <a:pPr>
              <a:defRPr sz="600">
                <a:solidFill>
                  <a:schemeClr val="bg1">
                    <a:lumMod val="50000"/>
                  </a:schemeClr>
                </a:solidFill>
                <a:latin typeface="Helvetica Neue"/>
              </a:defRPr>
            </a:pPr>
            <a:endParaRPr lang="pl-PL"/>
          </a:p>
        </c:txPr>
        <c:crossAx val="132717568"/>
        <c:crosses val="autoZero"/>
        <c:auto val="1"/>
        <c:lblAlgn val="ctr"/>
        <c:lblOffset val="100"/>
        <c:noMultiLvlLbl val="0"/>
      </c:catAx>
      <c:valAx>
        <c:axId val="132717568"/>
        <c:scaling>
          <c:orientation val="minMax"/>
          <c:max val="5000"/>
          <c:min val="0"/>
        </c:scaling>
        <c:delete val="1"/>
        <c:axPos val="l"/>
        <c:numFmt formatCode="#,##0" sourceLinked="1"/>
        <c:majorTickMark val="out"/>
        <c:minorTickMark val="none"/>
        <c:tickLblPos val="nextTo"/>
        <c:crossAx val="1327160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862418300653596E-2"/>
          <c:y val="0.31859347795532844"/>
          <c:w val="0.92186092923408058"/>
          <c:h val="0.5588684949502772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71D49"/>
              </a:solidFill>
            </c:spPr>
            <c:extLst>
              <c:ext xmlns:c16="http://schemas.microsoft.com/office/drawing/2014/chart" uri="{C3380CC4-5D6E-409C-BE32-E72D297353CC}">
                <c16:uniqueId val="{00000000-7715-4FA2-A3C4-C516BC93836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7715-4FA2-A3C4-C516BC93836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715-4FA2-A3C4-C516BC93836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715-4FA2-A3C4-C516BC938366}"/>
              </c:ext>
            </c:extLst>
          </c:dPt>
          <c:dPt>
            <c:idx val="4"/>
            <c:invertIfNegative val="0"/>
            <c:bubble3D val="0"/>
            <c:spPr>
              <a:solidFill>
                <a:srgbClr val="E10311"/>
              </a:solidFill>
            </c:spPr>
            <c:extLst>
              <c:ext xmlns:c16="http://schemas.microsoft.com/office/drawing/2014/chart" uri="{C3380CC4-5D6E-409C-BE32-E72D297353CC}">
                <c16:uniqueId val="{00000004-7715-4FA2-A3C4-C516BC938366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7715-4FA2-A3C4-C516BC938366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7715-4FA2-A3C4-C516BC938366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7715-4FA2-A3C4-C516BC938366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7715-4FA2-A3C4-C516BC938366}"/>
              </c:ext>
            </c:extLst>
          </c:dPt>
          <c:dLbls>
            <c:dLbl>
              <c:idx val="0"/>
              <c:layout>
                <c:manualLayout>
                  <c:x val="-2.5709689028133613E-3"/>
                  <c:y val="1.241592161384607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715-4FA2-A3C4-C516BC938366}"/>
                </c:ext>
              </c:extLst>
            </c:dLbl>
            <c:dLbl>
              <c:idx val="1"/>
              <c:layout>
                <c:manualLayout>
                  <c:x val="6.7211414297508416E-3"/>
                  <c:y val="1.97015199364374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715-4FA2-A3C4-C516BC938366}"/>
                </c:ext>
              </c:extLst>
            </c:dLbl>
            <c:dLbl>
              <c:idx val="2"/>
              <c:layout>
                <c:manualLayout>
                  <c:x val="-5.2964711361375132E-3"/>
                  <c:y val="2.65591610662214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715-4FA2-A3C4-C516BC938366}"/>
                </c:ext>
              </c:extLst>
            </c:dLbl>
            <c:dLbl>
              <c:idx val="3"/>
              <c:layout>
                <c:manualLayout>
                  <c:x val="-8.1775651474417319E-3"/>
                  <c:y val="2.224803733438888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715-4FA2-A3C4-C516BC938366}"/>
                </c:ext>
              </c:extLst>
            </c:dLbl>
            <c:dLbl>
              <c:idx val="4"/>
              <c:layout>
                <c:manualLayout>
                  <c:x val="2.7260314570587861E-3"/>
                  <c:y val="1.92735627436301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715-4FA2-A3C4-C516BC938366}"/>
                </c:ext>
              </c:extLst>
            </c:dLbl>
            <c:dLbl>
              <c:idx val="5"/>
              <c:layout>
                <c:manualLayout>
                  <c:x val="0"/>
                  <c:y val="2.18567949677741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715-4FA2-A3C4-C516BC938366}"/>
                </c:ext>
              </c:extLst>
            </c:dLbl>
            <c:dLbl>
              <c:idx val="6"/>
              <c:layout>
                <c:manualLayout>
                  <c:x val="-1.2321950276988803E-16"/>
                  <c:y val="1.45711966451827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lang="en-US" sz="600" b="0" i="0" u="none" strike="noStrike" kern="1200" baseline="0">
                      <a:solidFill>
                        <a:srgbClr val="44546A"/>
                      </a:solidFill>
                      <a:latin typeface="Helvetica Neue"/>
                      <a:ea typeface="Calibri" charset="0"/>
                      <a:cs typeface="Calibri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715-4FA2-A3C4-C516BC938366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A503708-95A0-484D-9E47-E2D72E7C8127}" type="VALUE">
                      <a:rPr lang="en-US">
                        <a:solidFill>
                          <a:srgbClr val="FF0000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7715-4FA2-A3C4-C516BC9383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 b="0">
                    <a:solidFill>
                      <a:srgbClr val="44546A"/>
                    </a:solidFill>
                    <a:latin typeface="Helvetica Neue"/>
                    <a:ea typeface="Calibri" charset="0"/>
                    <a:cs typeface="Calibri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Arkusz1!$A$20:$A$24</c:f>
              <c:strCache>
                <c:ptCount val="5"/>
                <c:pt idx="0">
                  <c:v>2Q24</c:v>
                </c:pt>
                <c:pt idx="1">
                  <c:v>3Q24</c:v>
                </c:pt>
                <c:pt idx="2">
                  <c:v>4Q24</c:v>
                </c:pt>
                <c:pt idx="3">
                  <c:v>1Q25</c:v>
                </c:pt>
                <c:pt idx="4">
                  <c:v>2Q25</c:v>
                </c:pt>
              </c:strCache>
            </c:strRef>
          </c:cat>
          <c:val>
            <c:numRef>
              <c:f>Arkusz1!$B$20:$B$24</c:f>
              <c:numCache>
                <c:formatCode>#\ ##0.0</c:formatCode>
                <c:ptCount val="5"/>
                <c:pt idx="0">
                  <c:v>80.400000000000006</c:v>
                </c:pt>
                <c:pt idx="1">
                  <c:v>105.3</c:v>
                </c:pt>
                <c:pt idx="2">
                  <c:v>74.537000000000006</c:v>
                </c:pt>
                <c:pt idx="3">
                  <c:v>47.268000000000001</c:v>
                </c:pt>
                <c:pt idx="4" formatCode="#,##0">
                  <c:v>110.4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715-4FA2-A3C4-C516BC9383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2"/>
        <c:axId val="132716032"/>
        <c:axId val="132717568"/>
      </c:barChart>
      <c:catAx>
        <c:axId val="132716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A6A6A6"/>
            </a:solidFill>
          </a:ln>
        </c:spPr>
        <c:txPr>
          <a:bodyPr/>
          <a:lstStyle/>
          <a:p>
            <a:pPr>
              <a:defRPr sz="600">
                <a:solidFill>
                  <a:schemeClr val="bg1">
                    <a:lumMod val="50000"/>
                  </a:schemeClr>
                </a:solidFill>
                <a:latin typeface="Helvetica Neue"/>
              </a:defRPr>
            </a:pPr>
            <a:endParaRPr lang="pl-PL"/>
          </a:p>
        </c:txPr>
        <c:crossAx val="132717568"/>
        <c:crosses val="autoZero"/>
        <c:auto val="1"/>
        <c:lblAlgn val="ctr"/>
        <c:lblOffset val="100"/>
        <c:noMultiLvlLbl val="0"/>
      </c:catAx>
      <c:valAx>
        <c:axId val="132717568"/>
        <c:scaling>
          <c:orientation val="minMax"/>
          <c:max val="125"/>
        </c:scaling>
        <c:delete val="1"/>
        <c:axPos val="l"/>
        <c:numFmt formatCode="#\ ##0.0" sourceLinked="1"/>
        <c:majorTickMark val="out"/>
        <c:minorTickMark val="none"/>
        <c:tickLblPos val="nextTo"/>
        <c:crossAx val="1327160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862431607338021E-2"/>
          <c:y val="0.30268681508675432"/>
          <c:w val="0.92186092923408058"/>
          <c:h val="0.457386317731880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solidFill>
              <a:srgbClr val="A6A6A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71D49"/>
              </a:solidFill>
            </c:spPr>
            <c:extLst>
              <c:ext xmlns:c16="http://schemas.microsoft.com/office/drawing/2014/chart" uri="{C3380CC4-5D6E-409C-BE32-E72D297353CC}">
                <c16:uniqueId val="{00000008-9D62-457D-B914-CE0CF6B8D6F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D62-457D-B914-CE0CF6B8D6F4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9D62-457D-B914-CE0CF6B8D6F4}"/>
              </c:ext>
            </c:extLst>
          </c:dPt>
          <c:dPt>
            <c:idx val="4"/>
            <c:invertIfNegative val="0"/>
            <c:bubble3D val="0"/>
            <c:spPr>
              <a:solidFill>
                <a:srgbClr val="E10311"/>
              </a:solidFill>
            </c:spPr>
            <c:extLst>
              <c:ext xmlns:c16="http://schemas.microsoft.com/office/drawing/2014/chart" uri="{C3380CC4-5D6E-409C-BE32-E72D297353CC}">
                <c16:uniqueId val="{00000003-9D62-457D-B914-CE0CF6B8D6F4}"/>
              </c:ext>
            </c:extLst>
          </c:dPt>
          <c:dPt>
            <c:idx val="6"/>
            <c:invertIfNegative val="0"/>
            <c:bubble3D val="0"/>
            <c:spPr>
              <a:solidFill>
                <a:srgbClr val="E10000"/>
              </a:solidFill>
            </c:spPr>
            <c:extLst>
              <c:ext xmlns:c16="http://schemas.microsoft.com/office/drawing/2014/chart" uri="{C3380CC4-5D6E-409C-BE32-E72D297353CC}">
                <c16:uniqueId val="{00000005-9D62-457D-B914-CE0CF6B8D6F4}"/>
              </c:ext>
            </c:extLst>
          </c:dPt>
          <c:dPt>
            <c:idx val="8"/>
            <c:invertIfNegative val="0"/>
            <c:bubble3D val="0"/>
            <c:spPr>
              <a:solidFill>
                <a:srgbClr val="E10000"/>
              </a:solidFill>
            </c:spPr>
            <c:extLst>
              <c:ext xmlns:c16="http://schemas.microsoft.com/office/drawing/2014/chart" uri="{C3380CC4-5D6E-409C-BE32-E72D297353CC}">
                <c16:uniqueId val="{00000007-9D62-457D-B914-CE0CF6B8D6F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 baseline="0">
                    <a:solidFill>
                      <a:srgbClr val="44546A"/>
                    </a:solidFill>
                    <a:latin typeface="Helvetica Neue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Arkusz1!$A$18:$A$22</c:f>
              <c:strCache>
                <c:ptCount val="5"/>
                <c:pt idx="0">
                  <c:v>2Q24</c:v>
                </c:pt>
                <c:pt idx="1">
                  <c:v>3Q24</c:v>
                </c:pt>
                <c:pt idx="2">
                  <c:v>4Q24</c:v>
                </c:pt>
                <c:pt idx="3">
                  <c:v>1Q25</c:v>
                </c:pt>
                <c:pt idx="4">
                  <c:v>2Q25</c:v>
                </c:pt>
              </c:strCache>
            </c:strRef>
          </c:cat>
          <c:val>
            <c:numRef>
              <c:f>Arkusz1!$B$18:$B$22</c:f>
              <c:numCache>
                <c:formatCode>0.0%</c:formatCode>
                <c:ptCount val="5"/>
                <c:pt idx="0">
                  <c:v>2.3E-2</c:v>
                </c:pt>
                <c:pt idx="1">
                  <c:v>2.9000000000000001E-2</c:v>
                </c:pt>
                <c:pt idx="2">
                  <c:v>1.8956743002544529E-2</c:v>
                </c:pt>
                <c:pt idx="3">
                  <c:v>1.3595860879563092E-2</c:v>
                </c:pt>
                <c:pt idx="4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D62-457D-B914-CE0CF6B8D6F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2"/>
        <c:axId val="132515712"/>
        <c:axId val="132517248"/>
      </c:barChart>
      <c:catAx>
        <c:axId val="1325157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A6A6A6"/>
            </a:solidFill>
          </a:ln>
        </c:spPr>
        <c:txPr>
          <a:bodyPr/>
          <a:lstStyle/>
          <a:p>
            <a:pPr>
              <a:defRPr sz="600" baseline="0">
                <a:solidFill>
                  <a:schemeClr val="bg1">
                    <a:lumMod val="50000"/>
                  </a:schemeClr>
                </a:solidFill>
                <a:latin typeface="Helvetica Neue"/>
              </a:defRPr>
            </a:pPr>
            <a:endParaRPr lang="pl-PL"/>
          </a:p>
        </c:txPr>
        <c:crossAx val="132517248"/>
        <c:crosses val="autoZero"/>
        <c:auto val="1"/>
        <c:lblAlgn val="ctr"/>
        <c:lblOffset val="100"/>
        <c:noMultiLvlLbl val="0"/>
      </c:catAx>
      <c:valAx>
        <c:axId val="132517248"/>
        <c:scaling>
          <c:orientation val="minMax"/>
          <c:max val="3.0000000000000006E-2"/>
          <c:min val="0"/>
        </c:scaling>
        <c:delete val="1"/>
        <c:axPos val="l"/>
        <c:numFmt formatCode="0.0%" sourceLinked="1"/>
        <c:majorTickMark val="out"/>
        <c:minorTickMark val="none"/>
        <c:tickLblPos val="nextTo"/>
        <c:crossAx val="1325157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15797003048067"/>
          <c:y val="5.3742277593042662E-2"/>
          <c:w val="0.36769860486720352"/>
          <c:h val="0.7617857825612273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Arkusz1!$B$4</c:f>
              <c:strCache>
                <c:ptCount val="1"/>
                <c:pt idx="0">
                  <c:v>Paliwa / Fuels</c:v>
                </c:pt>
              </c:strCache>
            </c:strRef>
          </c:tx>
          <c:spPr>
            <a:solidFill>
              <a:srgbClr val="E10000"/>
            </a:solidFill>
            <a:ln>
              <a:noFill/>
            </a:ln>
            <a:effectLst>
              <a:glow>
                <a:schemeClr val="accent1">
                  <a:alpha val="40000"/>
                </a:schemeClr>
              </a:glow>
              <a:outerShdw blurRad="317500" sx="1000" sy="1000" algn="ctr" rotWithShape="0">
                <a:prstClr val="black">
                  <a:alpha val="25000"/>
                </a:prstClr>
              </a:outerShdw>
              <a:softEdge rad="0"/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7AE-44CA-B29A-D09CD46BC57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7AE-44CA-B29A-D09CD46BC57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7AE-44CA-B29A-D09CD46BC57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B7AE-44CA-B29A-D09CD46BC57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B7AE-44CA-B29A-D09CD46BC575}"/>
              </c:ext>
            </c:extLst>
          </c:dPt>
          <c:dLbls>
            <c:dLbl>
              <c:idx val="0"/>
              <c:layout>
                <c:manualLayout>
                  <c:x val="-0.11447814482837425"/>
                  <c:y val="5.81851926670370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7AE-44CA-B29A-D09CD46BC575}"/>
                </c:ext>
              </c:extLst>
            </c:dLbl>
            <c:dLbl>
              <c:idx val="1"/>
              <c:layout>
                <c:manualLayout>
                  <c:x val="0.13131316612666452"/>
                  <c:y val="4.687105449219736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AE-44CA-B29A-D09CD46BC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2Q25</c:v>
                </c:pt>
                <c:pt idx="1">
                  <c:v>2Q24</c:v>
                </c:pt>
              </c:strCache>
            </c:strRef>
          </c:cat>
          <c:val>
            <c:numRef>
              <c:f>Arkusz1!$B$5:$B$6</c:f>
              <c:numCache>
                <c:formatCode>0.0%</c:formatCode>
                <c:ptCount val="2"/>
                <c:pt idx="0">
                  <c:v>0.63537788158868347</c:v>
                </c:pt>
                <c:pt idx="1">
                  <c:v>0.65264511159564054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7AE-44CA-B29A-D09CD46BC575}"/>
            </c:ext>
          </c:extLst>
        </c:ser>
        <c:ser>
          <c:idx val="1"/>
          <c:order val="1"/>
          <c:tx>
            <c:strRef>
              <c:f>Arkusz1!$C$4</c:f>
              <c:strCache>
                <c:ptCount val="1"/>
                <c:pt idx="0">
                  <c:v>Gaz LPG / LPG</c:v>
                </c:pt>
              </c:strCache>
            </c:strRef>
          </c:tx>
          <c:spPr>
            <a:solidFill>
              <a:srgbClr val="071D4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0774413630905812"/>
                  <c:y val="0.2074661642455917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7AE-44CA-B29A-D09CD46BC575}"/>
                </c:ext>
              </c:extLst>
            </c:dLbl>
            <c:dLbl>
              <c:idx val="1"/>
              <c:layout>
                <c:manualLayout>
                  <c:x val="0.12794616186700644"/>
                  <c:y val="0.1940355870459544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7AE-44CA-B29A-D09CD46BC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2Q25</c:v>
                </c:pt>
                <c:pt idx="1">
                  <c:v>2Q24</c:v>
                </c:pt>
              </c:strCache>
            </c:strRef>
          </c:cat>
          <c:val>
            <c:numRef>
              <c:f>Arkusz1!$C$5:$C$6</c:f>
              <c:numCache>
                <c:formatCode>0.0%</c:formatCode>
                <c:ptCount val="2"/>
                <c:pt idx="0">
                  <c:v>7.3899551652007289E-2</c:v>
                </c:pt>
                <c:pt idx="1">
                  <c:v>5.344531332996811E-2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7AE-44CA-B29A-D09CD46BC575}"/>
            </c:ext>
          </c:extLst>
        </c:ser>
        <c:ser>
          <c:idx val="2"/>
          <c:order val="2"/>
          <c:tx>
            <c:strRef>
              <c:f>Arkusz1!$D$4</c:f>
              <c:strCache>
                <c:ptCount val="1"/>
                <c:pt idx="0">
                  <c:v>Gaz ziemny/ Natural gas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317500" algn="ctr" rotWithShape="0">
                <a:prstClr val="black">
                  <a:alpha val="25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0.10437713204940005"/>
                  <c:y val="0.165887145670376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7AE-44CA-B29A-D09CD46BC575}"/>
                </c:ext>
              </c:extLst>
            </c:dLbl>
            <c:dLbl>
              <c:idx val="1"/>
              <c:layout>
                <c:manualLayout>
                  <c:x val="0.12794616186700644"/>
                  <c:y val="0.1460242959109809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7AE-44CA-B29A-D09CD46BC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2Q25</c:v>
                </c:pt>
                <c:pt idx="1">
                  <c:v>2Q24</c:v>
                </c:pt>
              </c:strCache>
            </c:strRef>
          </c:cat>
          <c:val>
            <c:numRef>
              <c:f>Arkusz1!$D$5:$D$6</c:f>
              <c:numCache>
                <c:formatCode>0.0%</c:formatCode>
                <c:ptCount val="2"/>
                <c:pt idx="0">
                  <c:v>4.2676574846195581E-2</c:v>
                </c:pt>
                <c:pt idx="1">
                  <c:v>2.8086627182862055E-2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7AE-44CA-B29A-D09CD46BC575}"/>
            </c:ext>
          </c:extLst>
        </c:ser>
        <c:ser>
          <c:idx val="3"/>
          <c:order val="3"/>
          <c:tx>
            <c:strRef>
              <c:f>Arkusz1!$F$4</c:f>
              <c:strCache>
                <c:ptCount val="1"/>
                <c:pt idx="0">
                  <c:v>Stacje paliw /Gas stations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317500" algn="ctr" rotWithShape="0">
                <a:prstClr val="black">
                  <a:alpha val="25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0.11111114056871618"/>
                  <c:y val="0.1057830202388170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7AE-44CA-B29A-D09CD46BC575}"/>
                </c:ext>
              </c:extLst>
            </c:dLbl>
            <c:dLbl>
              <c:idx val="1"/>
              <c:layout>
                <c:manualLayout>
                  <c:x val="0.13468017038632257"/>
                  <c:y val="0.1091106509772233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7AE-44CA-B29A-D09CD46BC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2Q25</c:v>
                </c:pt>
                <c:pt idx="1">
                  <c:v>2Q24</c:v>
                </c:pt>
              </c:strCache>
            </c:strRef>
          </c:cat>
          <c:val>
            <c:numRef>
              <c:f>Arkusz1!$F$5:$F$6</c:f>
              <c:numCache>
                <c:formatCode>0.0%</c:formatCode>
                <c:ptCount val="2"/>
                <c:pt idx="0">
                  <c:v>5.9998585211805358E-2</c:v>
                </c:pt>
                <c:pt idx="1">
                  <c:v>5.9004378260445953E-2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7AE-44CA-B29A-D09CD46BC575}"/>
            </c:ext>
          </c:extLst>
        </c:ser>
        <c:ser>
          <c:idx val="4"/>
          <c:order val="4"/>
          <c:tx>
            <c:strRef>
              <c:f>Arkusz1!$G$4</c:f>
              <c:strCache>
                <c:ptCount val="1"/>
                <c:pt idx="0">
                  <c:v>Bitumen / Bitumen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12457915760734845"/>
                  <c:y val="8.021638216925071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7AE-44CA-B29A-D09CD46BC575}"/>
                </c:ext>
              </c:extLst>
            </c:dLbl>
            <c:dLbl>
              <c:idx val="1"/>
              <c:layout>
                <c:manualLayout>
                  <c:x val="0.12794616186700644"/>
                  <c:y val="8.24116627106375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7AE-44CA-B29A-D09CD46BC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2Q25</c:v>
                </c:pt>
                <c:pt idx="1">
                  <c:v>2Q24</c:v>
                </c:pt>
              </c:strCache>
            </c:strRef>
          </c:cat>
          <c:val>
            <c:numRef>
              <c:f>Arkusz1!$G$5:$G$6</c:f>
              <c:numCache>
                <c:formatCode>0.0%</c:formatCode>
                <c:ptCount val="2"/>
                <c:pt idx="0">
                  <c:v>0.12150502263257655</c:v>
                </c:pt>
                <c:pt idx="1">
                  <c:v>0.14266336709902314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B7AE-44CA-B29A-D09CD46BC575}"/>
            </c:ext>
          </c:extLst>
        </c:ser>
        <c:ser>
          <c:idx val="5"/>
          <c:order val="5"/>
          <c:tx>
            <c:strRef>
              <c:f>Arkusz1!$H$4</c:f>
              <c:strCache>
                <c:ptCount val="1"/>
                <c:pt idx="0">
                  <c:v>Infrastruktura / Infrastructure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11447814482837425"/>
                  <c:y val="3.13899340100668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7AE-44CA-B29A-D09CD46BC575}"/>
                </c:ext>
              </c:extLst>
            </c:dLbl>
            <c:dLbl>
              <c:idx val="1"/>
              <c:layout>
                <c:manualLayout>
                  <c:x val="0.12794616186700644"/>
                  <c:y val="3.365412942107300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7AE-44CA-B29A-D09CD46BC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2Q25</c:v>
                </c:pt>
                <c:pt idx="1">
                  <c:v>2Q24</c:v>
                </c:pt>
              </c:strCache>
            </c:strRef>
          </c:cat>
          <c:val>
            <c:numRef>
              <c:f>Arkusz1!$H$5:$H$6</c:f>
              <c:numCache>
                <c:formatCode>0.0%</c:formatCode>
                <c:ptCount val="2"/>
                <c:pt idx="0">
                  <c:v>1.6888966830748028E-2</c:v>
                </c:pt>
                <c:pt idx="1">
                  <c:v>1.9095723129149061E-2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B7AE-44CA-B29A-D09CD46BC575}"/>
            </c:ext>
          </c:extLst>
        </c:ser>
        <c:ser>
          <c:idx val="6"/>
          <c:order val="6"/>
          <c:tx>
            <c:strRef>
              <c:f>Arkusz1!$J$4</c:f>
              <c:strCache>
                <c:ptCount val="1"/>
                <c:pt idx="0">
                  <c:v>OZE+pozostałe / PV+other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11447814482837425"/>
                  <c:y val="-4.345107156994893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7AE-44CA-B29A-D09CD46BC575}"/>
                </c:ext>
              </c:extLst>
            </c:dLbl>
            <c:dLbl>
              <c:idx val="1"/>
              <c:layout>
                <c:manualLayout>
                  <c:x val="0.12457915760734839"/>
                  <c:y val="-4.345108832887228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7AE-44CA-B29A-D09CD46BC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2Q25</c:v>
                </c:pt>
                <c:pt idx="1">
                  <c:v>2Q24</c:v>
                </c:pt>
              </c:strCache>
            </c:strRef>
          </c:cat>
          <c:val>
            <c:numRef>
              <c:f>Arkusz1!$J$5:$J$6</c:f>
              <c:numCache>
                <c:formatCode>0.0%</c:formatCode>
                <c:ptCount val="2"/>
                <c:pt idx="0">
                  <c:v>1.2E-2</c:v>
                </c:pt>
                <c:pt idx="1">
                  <c:v>1.0999999999999999E-2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B7AE-44CA-B29A-D09CD46BC5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6"/>
        <c:overlap val="100"/>
        <c:axId val="867038639"/>
        <c:axId val="618567823"/>
      </c:barChart>
      <c:catAx>
        <c:axId val="8670386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ln>
                  <a:noFill/>
                </a:ln>
                <a:solidFill>
                  <a:srgbClr val="44546A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endParaRPr lang="pl-PL"/>
          </a:p>
        </c:txPr>
        <c:crossAx val="618567823"/>
        <c:crosses val="autoZero"/>
        <c:auto val="1"/>
        <c:lblAlgn val="ctr"/>
        <c:lblOffset val="100"/>
        <c:noMultiLvlLbl val="0"/>
      </c:catAx>
      <c:valAx>
        <c:axId val="618567823"/>
        <c:scaling>
          <c:orientation val="minMax"/>
          <c:min val="0"/>
        </c:scaling>
        <c:delete val="1"/>
        <c:axPos val="l"/>
        <c:numFmt formatCode="0.0%" sourceLinked="1"/>
        <c:majorTickMark val="out"/>
        <c:minorTickMark val="none"/>
        <c:tickLblPos val="nextTo"/>
        <c:crossAx val="867038639"/>
        <c:crosses val="autoZero"/>
        <c:crossBetween val="between"/>
      </c:valAx>
      <c:spPr>
        <a:noFill/>
        <a:ln w="0">
          <a:noFill/>
        </a:ln>
        <a:effectLst/>
      </c:spPr>
    </c:plotArea>
    <c:legend>
      <c:legendPos val="r"/>
      <c:layout>
        <c:manualLayout>
          <c:xMode val="edge"/>
          <c:yMode val="edge"/>
          <c:x val="0.62186686334920416"/>
          <c:y val="3.8415042169587396E-2"/>
          <c:w val="0.3680321238718216"/>
          <c:h val="0.83230995104401029"/>
        </c:manualLayout>
      </c:layout>
      <c:overlay val="0"/>
      <c:txPr>
        <a:bodyPr/>
        <a:lstStyle/>
        <a:p>
          <a:pPr>
            <a:defRPr sz="800"/>
          </a:pPr>
          <a:endParaRPr lang="pl-PL"/>
        </a:p>
      </c:txPr>
    </c:legend>
    <c:plotVisOnly val="1"/>
    <c:dispBlanksAs val="zero"/>
    <c:showDLblsOverMax val="0"/>
  </c:chart>
  <c:spPr>
    <a:noFill/>
    <a:ln w="15875" cap="flat" cmpd="sng" algn="ctr">
      <a:noFill/>
      <a:round/>
    </a:ln>
    <a:effectLst/>
  </c:spPr>
  <c:txPr>
    <a:bodyPr anchor="t" anchorCtr="0"/>
    <a:lstStyle/>
    <a:p>
      <a:pPr>
        <a:defRPr>
          <a:ln>
            <a:noFill/>
          </a:ln>
          <a:solidFill>
            <a:schemeClr val="dk1"/>
          </a:solidFill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270574646971614E-2"/>
          <c:y val="0.117018955104599"/>
          <c:w val="0.36950102014485497"/>
          <c:h val="0.77504863447835759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Udział w kapitale UNIMOT S.A.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rgbClr val="24295B"/>
              </a:solidFill>
            </c:spPr>
            <c:extLst>
              <c:ext xmlns:c16="http://schemas.microsoft.com/office/drawing/2014/chart" uri="{C3380CC4-5D6E-409C-BE32-E72D297353CC}">
                <c16:uniqueId val="{00000001-E464-46CB-938A-C0F01E515993}"/>
              </c:ext>
            </c:extLst>
          </c:dPt>
          <c:dPt>
            <c:idx val="1"/>
            <c:bubble3D val="0"/>
            <c:spPr>
              <a:solidFill>
                <a:srgbClr val="E10000"/>
              </a:solidFill>
            </c:spPr>
            <c:extLst>
              <c:ext xmlns:c16="http://schemas.microsoft.com/office/drawing/2014/chart" uri="{C3380CC4-5D6E-409C-BE32-E72D297353CC}">
                <c16:uniqueId val="{00000003-E464-46CB-938A-C0F01E515993}"/>
              </c:ext>
            </c:extLst>
          </c:dPt>
          <c:dPt>
            <c:idx val="2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E464-46CB-938A-C0F01E51599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7-E464-46CB-938A-C0F01E515993}"/>
              </c:ext>
            </c:extLst>
          </c:dPt>
          <c:dPt>
            <c:idx val="4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9-E464-46CB-938A-C0F01E515993}"/>
              </c:ext>
            </c:extLst>
          </c:dPt>
          <c:dPt>
            <c:idx val="5"/>
            <c:bubble3D val="0"/>
            <c:spPr>
              <a:solidFill>
                <a:srgbClr val="D9D9D9"/>
              </a:solidFill>
            </c:spPr>
            <c:extLst>
              <c:ext xmlns:c16="http://schemas.microsoft.com/office/drawing/2014/chart" uri="{C3380CC4-5D6E-409C-BE32-E72D297353CC}">
                <c16:uniqueId val="{0000000B-E464-46CB-938A-C0F01E515993}"/>
              </c:ext>
            </c:extLst>
          </c:dPt>
          <c:dPt>
            <c:idx val="8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D-E464-46CB-938A-C0F01E515993}"/>
              </c:ext>
            </c:extLst>
          </c:dPt>
          <c:dLbls>
            <c:dLbl>
              <c:idx val="4"/>
              <c:layout>
                <c:manualLayout>
                  <c:x val="-8.6583127514228364E-2"/>
                  <c:y val="0.13264979942873631"/>
                </c:manualLayout>
              </c:layout>
              <c:tx>
                <c:rich>
                  <a:bodyPr/>
                  <a:lstStyle/>
                  <a:p>
                    <a:fld id="{A12C11A7-1B34-4F48-85E8-A6E7A4940979}" type="VALUE">
                      <a:rPr lang="en-US">
                        <a:solidFill>
                          <a:schemeClr val="tx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E464-46CB-938A-C0F01E515993}"/>
                </c:ext>
              </c:extLst>
            </c:dLbl>
            <c:dLbl>
              <c:idx val="5"/>
              <c:layout>
                <c:manualLayout>
                  <c:x val="-8.6583127514228364E-2"/>
                  <c:y val="4.5432893687223197E-2"/>
                </c:manualLayout>
              </c:layout>
              <c:tx>
                <c:rich>
                  <a:bodyPr/>
                  <a:lstStyle/>
                  <a:p>
                    <a:fld id="{3D2A5063-A0D5-4705-B079-C4814E7F2D48}" type="VALUE">
                      <a:rPr lang="en-US">
                        <a:solidFill>
                          <a:schemeClr val="tx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E464-46CB-938A-C0F01E515993}"/>
                </c:ext>
              </c:extLst>
            </c:dLbl>
            <c:dLbl>
              <c:idx val="6"/>
              <c:layout>
                <c:manualLayout>
                  <c:x val="-9.0779359166040255E-2"/>
                  <c:y val="-8.2638791597450828E-2"/>
                </c:manualLayout>
              </c:layout>
              <c:tx>
                <c:rich>
                  <a:bodyPr/>
                  <a:lstStyle/>
                  <a:p>
                    <a:fld id="{B059E99C-038D-487C-8644-5EE509A2F24B}" type="VALUE">
                      <a:rPr lang="en-US">
                        <a:solidFill>
                          <a:schemeClr val="tx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E464-46CB-938A-C0F01E515993}"/>
                </c:ext>
              </c:extLst>
            </c:dLbl>
            <c:dLbl>
              <c:idx val="7"/>
              <c:layout>
                <c:manualLayout>
                  <c:x val="-9.049289201311736E-2"/>
                  <c:y val="-0.19801058467309601"/>
                </c:manualLayout>
              </c:layout>
              <c:tx>
                <c:rich>
                  <a:bodyPr/>
                  <a:lstStyle/>
                  <a:p>
                    <a:fld id="{7106644C-17B0-454A-B028-0897ED4EE86B}" type="VALUE">
                      <a:rPr lang="en-US">
                        <a:solidFill>
                          <a:schemeClr val="tx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E464-46CB-938A-C0F01E5159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Arkusz1!$A$2:$A$10</c:f>
              <c:strCache>
                <c:ptCount val="9"/>
                <c:pt idx="0">
                  <c:v>Unimot Express sp.z o.o.</c:v>
                </c:pt>
                <c:pt idx="1">
                  <c:v>Zemadon Limited</c:v>
                </c:pt>
                <c:pt idx="2">
                  <c:v>Zbigniew Juroszek</c:v>
                </c:pt>
                <c:pt idx="3">
                  <c:v>Nationale-Nederlanden PTE</c:v>
                </c:pt>
                <c:pt idx="4">
                  <c:v>Robert Brzozowski </c:v>
                </c:pt>
                <c:pt idx="5">
                  <c:v>Filip Kuropatwa</c:v>
                </c:pt>
                <c:pt idx="6">
                  <c:v>Michał Hojowski</c:v>
                </c:pt>
                <c:pt idx="7">
                  <c:v>Aneta Szczesna-Kowalska</c:v>
                </c:pt>
                <c:pt idx="8">
                  <c:v>pozostali</c:v>
                </c:pt>
              </c:strCache>
            </c:strRef>
          </c:cat>
          <c:val>
            <c:numRef>
              <c:f>Arkusz1!$B$2:$B$10</c:f>
              <c:numCache>
                <c:formatCode>0.0%</c:formatCode>
                <c:ptCount val="9"/>
                <c:pt idx="0">
                  <c:v>0.43840000000000001</c:v>
                </c:pt>
                <c:pt idx="1">
                  <c:v>0.19719999999999999</c:v>
                </c:pt>
                <c:pt idx="2">
                  <c:v>6.7799999999999999E-2</c:v>
                </c:pt>
                <c:pt idx="3">
                  <c:v>6.6199999999999995E-2</c:v>
                </c:pt>
                <c:pt idx="4">
                  <c:v>1.95E-2</c:v>
                </c:pt>
                <c:pt idx="5">
                  <c:v>7.1999999999999998E-3</c:v>
                </c:pt>
                <c:pt idx="6">
                  <c:v>2.7000000000000001E-3</c:v>
                </c:pt>
                <c:pt idx="7">
                  <c:v>1E-4</c:v>
                </c:pt>
                <c:pt idx="8">
                  <c:v>0.20080000000000001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464-46CB-938A-C0F01E5159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7"/>
      </c:doughnutChart>
    </c:plotArea>
    <c:legend>
      <c:legendPos val="r"/>
      <c:layout>
        <c:manualLayout>
          <c:xMode val="edge"/>
          <c:yMode val="edge"/>
          <c:x val="0.48853421084623144"/>
          <c:y val="0"/>
          <c:w val="0.5114657891537685"/>
          <c:h val="1"/>
        </c:manualLayout>
      </c:layout>
      <c:overlay val="0"/>
      <c:txPr>
        <a:bodyPr/>
        <a:lstStyle/>
        <a:p>
          <a:pPr>
            <a:defRPr lang="en-US" sz="800" b="0" i="0" u="none" strike="noStrike" kern="1200" baseline="0">
              <a:ln>
                <a:noFill/>
              </a:ln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7"/>
          </a:xfrm>
          <a:prstGeom prst="rect">
            <a:avLst/>
          </a:prstGeom>
        </p:spPr>
        <p:txBody>
          <a:bodyPr vert="horz" lIns="96090" tIns="48045" rIns="96090" bIns="48045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8057"/>
          </a:xfrm>
          <a:prstGeom prst="rect">
            <a:avLst/>
          </a:prstGeom>
        </p:spPr>
        <p:txBody>
          <a:bodyPr vert="horz" lIns="96090" tIns="48045" rIns="96090" bIns="48045" rtlCol="0"/>
          <a:lstStyle>
            <a:lvl1pPr algn="r">
              <a:defRPr sz="1300"/>
            </a:lvl1pPr>
          </a:lstStyle>
          <a:p>
            <a:fld id="{C348D1D2-57F5-F54A-AFEB-0A170AAB206A}" type="datetimeFigureOut">
              <a:rPr lang="pl-PL" smtClean="0"/>
              <a:t>29.07.2026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3013"/>
            <a:ext cx="2511425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90" tIns="48045" rIns="96090" bIns="48045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3"/>
            <a:ext cx="5438140" cy="3908615"/>
          </a:xfrm>
          <a:prstGeom prst="rect">
            <a:avLst/>
          </a:prstGeom>
        </p:spPr>
        <p:txBody>
          <a:bodyPr vert="horz" lIns="96090" tIns="48045" rIns="96090" bIns="48045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6"/>
          </a:xfrm>
          <a:prstGeom prst="rect">
            <a:avLst/>
          </a:prstGeom>
        </p:spPr>
        <p:txBody>
          <a:bodyPr vert="horz" lIns="96090" tIns="48045" rIns="96090" bIns="48045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8056"/>
          </a:xfrm>
          <a:prstGeom prst="rect">
            <a:avLst/>
          </a:prstGeom>
        </p:spPr>
        <p:txBody>
          <a:bodyPr vert="horz" lIns="96090" tIns="48045" rIns="96090" bIns="48045" rtlCol="0" anchor="b"/>
          <a:lstStyle>
            <a:lvl1pPr algn="r">
              <a:defRPr sz="1300"/>
            </a:lvl1pPr>
          </a:lstStyle>
          <a:p>
            <a:fld id="{3DA9AC0E-82D5-B547-A641-8C5E17A206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6412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187518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592513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175963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5" name="Prostokąt 14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7" name="Łącznik prosty 16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2376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84592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22" name="Prostokąt 21"/>
          <p:cNvSpPr/>
          <p:nvPr userDrawn="1"/>
        </p:nvSpPr>
        <p:spPr>
          <a:xfrm>
            <a:off x="266218" y="9449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23" name="Obraz 22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77731"/>
            <a:ext cx="1358665" cy="710371"/>
          </a:xfrm>
          <a:prstGeom prst="rect">
            <a:avLst/>
          </a:prstGeom>
        </p:spPr>
      </p:pic>
      <p:cxnSp>
        <p:nvCxnSpPr>
          <p:cNvPr id="24" name="Łącznik prosty 23"/>
          <p:cNvCxnSpPr/>
          <p:nvPr userDrawn="1"/>
        </p:nvCxnSpPr>
        <p:spPr>
          <a:xfrm>
            <a:off x="6566934" y="8595931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45044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15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8" name="Prostokąt 17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9" name="Obraz 18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20" name="Łącznik prosty 19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642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4" name="Prostokąt 13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6" name="Łącznik prosty 15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970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6" name="Prostokąt 15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7" name="Obraz 16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8" name="Łącznik prosty 17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099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0" name="Prostokąt 9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1" name="Obraz 10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2" name="Łącznik prosty 11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1603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5" name="Prostokąt 14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7" name="Łącznik prosty 16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654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5" name="Prostokąt 14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7" name="Łącznik prosty 16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0099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733112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608941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924869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321050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797807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868445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956311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9799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357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51" r:id="rId12"/>
    <p:sldLayoutId id="2147483652" r:id="rId13"/>
    <p:sldLayoutId id="2147483653" r:id="rId14"/>
    <p:sldLayoutId id="2147483654" r:id="rId15"/>
    <p:sldLayoutId id="2147483656" r:id="rId16"/>
    <p:sldLayoutId id="2147483657" r:id="rId17"/>
    <p:sldLayoutId id="2147483658" r:id="rId18"/>
    <p:sldLayoutId id="214748365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chart" Target="../charts/chart2.xml"/><Relationship Id="rId7" Type="http://schemas.openxmlformats.org/officeDocument/2006/relationships/chart" Target="../charts/chart4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Wykres 29">
            <a:extLst>
              <a:ext uri="{FF2B5EF4-FFF2-40B4-BE49-F238E27FC236}">
                <a16:creationId xmlns:a16="http://schemas.microsoft.com/office/drawing/2014/main" id="{8A6F17B9-1D65-47AD-88CE-8985886804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1227907"/>
              </p:ext>
            </p:extLst>
          </p:nvPr>
        </p:nvGraphicFramePr>
        <p:xfrm>
          <a:off x="250934" y="2201797"/>
          <a:ext cx="1889560" cy="1743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TextBox 36">
            <a:extLst>
              <a:ext uri="{FF2B5EF4-FFF2-40B4-BE49-F238E27FC236}">
                <a16:creationId xmlns:a16="http://schemas.microsoft.com/office/drawing/2014/main" id="{12473D14-1AA1-F485-A9E4-D817B5784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2846" y="2207497"/>
            <a:ext cx="1734491" cy="33220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1087636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l-PL" sz="700" b="0" i="0" u="none" strike="noStrike" kern="0" cap="none" spc="0" normalizeH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rPr>
              <a:t>Margin</a:t>
            </a:r>
            <a:r>
              <a:rPr kumimoji="0" lang="pl-PL" sz="7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rPr>
              <a:t> EBITDA (S)*</a:t>
            </a:r>
          </a:p>
        </p:txBody>
      </p:sp>
      <p:cxnSp>
        <p:nvCxnSpPr>
          <p:cNvPr id="63" name="Łącznik prosty 62">
            <a:extLst>
              <a:ext uri="{FF2B5EF4-FFF2-40B4-BE49-F238E27FC236}">
                <a16:creationId xmlns:a16="http://schemas.microsoft.com/office/drawing/2014/main" id="{916BF3F7-238D-2680-E2C0-861157B64457}"/>
              </a:ext>
            </a:extLst>
          </p:cNvPr>
          <p:cNvCxnSpPr>
            <a:cxnSpLocks/>
          </p:cNvCxnSpPr>
          <p:nvPr/>
        </p:nvCxnSpPr>
        <p:spPr>
          <a:xfrm>
            <a:off x="4864001" y="2566137"/>
            <a:ext cx="137842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8" name="Tabela 57">
            <a:extLst>
              <a:ext uri="{FF2B5EF4-FFF2-40B4-BE49-F238E27FC236}">
                <a16:creationId xmlns:a16="http://schemas.microsoft.com/office/drawing/2014/main" id="{4B4A8ACC-1C31-4A70-9EDF-9888AB5C5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830656"/>
              </p:ext>
            </p:extLst>
          </p:nvPr>
        </p:nvGraphicFramePr>
        <p:xfrm>
          <a:off x="98074" y="3849179"/>
          <a:ext cx="6660000" cy="21659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2880">
                  <a:extLst>
                    <a:ext uri="{9D8B030D-6E8A-4147-A177-3AD203B41FA5}">
                      <a16:colId xmlns:a16="http://schemas.microsoft.com/office/drawing/2014/main" val="1762797561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3246074047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287301003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2457724480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2696591930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1871993543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353215924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2309640565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2177525538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1311715450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3325176523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2003916583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3195870172"/>
                    </a:ext>
                  </a:extLst>
                </a:gridCol>
              </a:tblGrid>
              <a:tr h="183094">
                <a:tc>
                  <a:txBody>
                    <a:bodyPr/>
                    <a:lstStyle/>
                    <a:p>
                      <a:endParaRPr lang="en-GB" sz="600" noProof="0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600" b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UNIMOT Group</a:t>
                      </a:r>
                    </a:p>
                  </a:txBody>
                  <a:tcPr marL="45720" marR="4572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en-GB" sz="600" b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Q2 2025 – main business segments</a:t>
                      </a:r>
                    </a:p>
                  </a:txBody>
                  <a:tcPr marL="45720" marR="4572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2584496"/>
                  </a:ext>
                </a:extLst>
              </a:tr>
              <a:tr h="281684">
                <a:tc>
                  <a:txBody>
                    <a:bodyPr/>
                    <a:lstStyle/>
                    <a:p>
                      <a:r>
                        <a:rPr lang="en-GB" sz="600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[PLN thousand]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Q2 2025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Q2 2024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change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Liquid fuels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LPG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Natural gas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Electricity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PV/RES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Petrol stations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Bitumen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Infra-</a:t>
                      </a:r>
                    </a:p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structure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Solid fuels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3871446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en-GB" sz="600" b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Total revenue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3 717 871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3 473 658</a:t>
                      </a:r>
                    </a:p>
                  </a:txBody>
                  <a:tcPr marL="0" marR="3600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7,0%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2 362 253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274 749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158 666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128 812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17 889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223 067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451 740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62 791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26 869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9432150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en-GB" sz="600" b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Operating profit/(loss)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36 966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58 008</a:t>
                      </a:r>
                    </a:p>
                  </a:txBody>
                  <a:tcPr marL="0" marR="3600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-36,3%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6 281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5 559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7 352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                        456 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-1 035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-2 071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22 848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4 303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-605 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91278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en-GB" sz="600" b="0" i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Operating profit margin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1,0%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1,7%</a:t>
                      </a:r>
                    </a:p>
                  </a:txBody>
                  <a:tcPr marL="0" marR="3600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+0,7 pp.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0,3%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2,0%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4,6%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0,4%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-5,8%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-0,9%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5,1%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6,9%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-2,3%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106075"/>
                  </a:ext>
                </a:extLst>
              </a:tr>
              <a:tr h="206125">
                <a:tc>
                  <a:txBody>
                    <a:bodyPr/>
                    <a:lstStyle/>
                    <a:p>
                      <a:r>
                        <a:rPr lang="en-GB" sz="600" b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EBITDA</a:t>
                      </a:r>
                      <a:r>
                        <a:rPr lang="en-GB" sz="600" b="1" baseline="30000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**</a:t>
                      </a:r>
                      <a:endParaRPr lang="en-GB" sz="600" b="1" noProof="0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74 031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92 110</a:t>
                      </a:r>
                    </a:p>
                  </a:txBody>
                  <a:tcPr marL="0" marR="3600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-19,6%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10 330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8 733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7 767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495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-1 042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2 518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27 140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23 456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-488 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338888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en-GB" sz="600" b="0" i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EBITDA margin**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2,0%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2,7%</a:t>
                      </a:r>
                    </a:p>
                  </a:txBody>
                  <a:tcPr marL="0" marR="3600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+0,7 pp.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0,4%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3,2%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4,9%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0,4%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-5,8%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1,1%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6,0%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37,4%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-1,8%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842653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en-GB" sz="600" b="1" i="0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Adjusted EBITDA</a:t>
                      </a:r>
                      <a:r>
                        <a:rPr lang="en-GB" sz="600" b="1" i="0" baseline="30000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*</a:t>
                      </a:r>
                      <a:endParaRPr lang="en-GB" sz="600" b="1" i="0" noProof="0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110 357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      80 365 </a:t>
                      </a:r>
                    </a:p>
                  </a:txBody>
                  <a:tcPr marL="0" marR="3600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37,3%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35 708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1 160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7 532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570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-490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3 539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43 620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25 270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-607 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816686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en-GB" sz="600" b="0" i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Adjusted EBITDA margin</a:t>
                      </a:r>
                      <a:r>
                        <a:rPr lang="en-GB" sz="600" b="0" i="1" baseline="30000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*</a:t>
                      </a:r>
                      <a:endParaRPr lang="en-GB" sz="600" b="0" i="1" noProof="0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3,0%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2,3%</a:t>
                      </a:r>
                    </a:p>
                  </a:txBody>
                  <a:tcPr marL="0" marR="3600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-0,7 pp.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1,5%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0,4%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4,7%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0,4%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-2,7%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1,6%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9,7%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40,2%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-2,3%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154188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en-GB" sz="600" b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Net profit/(loss)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-18 883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38 645</a:t>
                      </a:r>
                    </a:p>
                  </a:txBody>
                  <a:tcPr marL="0" marR="3600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n/a.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-10 455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5 559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2 160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2 180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-1 000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-4 102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10 874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-9 707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-547 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198117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en-GB" sz="600" b="0" i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Net profit margin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-0,5%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1,1%</a:t>
                      </a:r>
                    </a:p>
                  </a:txBody>
                  <a:tcPr marL="0" marR="3600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-1,6 pp.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-0,4%</a:t>
                      </a:r>
                    </a:p>
                  </a:txBody>
                  <a:tcPr marL="0" marR="36000" marT="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2,0%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1,4%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1,7%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-5,6%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-1,8%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2,4%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-15,5%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-2,0%</a:t>
                      </a:r>
                    </a:p>
                  </a:txBody>
                  <a:tcPr marL="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726032"/>
                  </a:ext>
                </a:extLst>
              </a:tr>
            </a:tbl>
          </a:graphicData>
        </a:graphic>
      </p:graphicFrame>
      <p:graphicFrame>
        <p:nvGraphicFramePr>
          <p:cNvPr id="57" name="Wykres 56">
            <a:extLst>
              <a:ext uri="{FF2B5EF4-FFF2-40B4-BE49-F238E27FC236}">
                <a16:creationId xmlns:a16="http://schemas.microsoft.com/office/drawing/2014/main" id="{C44947DF-7561-467C-A334-25FAA2A327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3313724"/>
              </p:ext>
            </p:extLst>
          </p:nvPr>
        </p:nvGraphicFramePr>
        <p:xfrm>
          <a:off x="2373975" y="2196260"/>
          <a:ext cx="1889560" cy="1743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DDB3B5F-3D08-4096-A66D-20D3046AB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1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0C530EA-73FB-4678-8640-E03CA13460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2726" b="7407"/>
          <a:stretch/>
        </p:blipFill>
        <p:spPr>
          <a:xfrm>
            <a:off x="0" y="8101793"/>
            <a:ext cx="6858000" cy="771100"/>
          </a:xfrm>
          <a:prstGeom prst="rect">
            <a:avLst/>
          </a:prstGeom>
        </p:spPr>
      </p:pic>
      <p:sp>
        <p:nvSpPr>
          <p:cNvPr id="7" name="TextBox 36">
            <a:extLst>
              <a:ext uri="{FF2B5EF4-FFF2-40B4-BE49-F238E27FC236}">
                <a16:creationId xmlns:a16="http://schemas.microsoft.com/office/drawing/2014/main" id="{9988EF06-9DA3-4BD6-84BB-CF068AA44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58" y="2164883"/>
            <a:ext cx="1889560" cy="33220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z="700" dirty="0">
                <a:latin typeface="Helvetica" panose="020B0604020202020204" pitchFamily="34" charset="0"/>
                <a:cs typeface="Helvetica" panose="020B0604020202020204" pitchFamily="34" charset="0"/>
              </a:rPr>
              <a:t>Sales revenue [PLN million]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8331D523-B263-42AD-AD7D-D6D712C048FA}"/>
              </a:ext>
            </a:extLst>
          </p:cNvPr>
          <p:cNvSpPr/>
          <p:nvPr/>
        </p:nvSpPr>
        <p:spPr>
          <a:xfrm>
            <a:off x="-1851" y="558318"/>
            <a:ext cx="6826916" cy="16535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44000" bIns="108000" rtlCol="0" anchor="ctr"/>
          <a:lstStyle/>
          <a:p>
            <a:pPr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7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Key events: 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7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payment of a dividend of PLN 6 per share 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– consistent implementation of the adopted dividend policy towards shareholders;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7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establishment of UNIMOT Exploration And Production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– strategic launch of an upstream project in the mining sector;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7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entry into the defence sector 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– launch of </a:t>
            </a:r>
            <a:r>
              <a:rPr lang="en-GB" sz="700" dirty="0" err="1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PZL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Defence specialising in drone production and the development of advanced anti-drone systems;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7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introduction of diesel fuel futures contracts with physical delivery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– pioneering implementation of the first instruments of this type in Poland on the fuel market;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7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launch of the “Common Course with UNIMOT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– an innovative initiative supporting the development of AVIA franchisees;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7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receipt of the prestigious </a:t>
            </a:r>
            <a:r>
              <a:rPr lang="en-GB" sz="700" b="1" dirty="0" err="1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WNP</a:t>
            </a:r>
            <a:r>
              <a:rPr lang="en-GB" sz="7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Awards 2025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– recognition for dynamic growth and a significant contribution to the transformation of the fuel sector;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7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achieving a high position in the “ESG Ranking. Responsible Management”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– confirmation of commitment to sustainable and responsible practices.</a:t>
            </a:r>
          </a:p>
        </p:txBody>
      </p:sp>
      <p:pic>
        <p:nvPicPr>
          <p:cNvPr id="37" name="Obraz 36">
            <a:extLst>
              <a:ext uri="{FF2B5EF4-FFF2-40B4-BE49-F238E27FC236}">
                <a16:creationId xmlns:a16="http://schemas.microsoft.com/office/drawing/2014/main" id="{E15151D5-AC24-4923-BF34-A06B0B17790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315" t="31975" r="12077" b="33361"/>
          <a:stretch/>
        </p:blipFill>
        <p:spPr>
          <a:xfrm>
            <a:off x="4324056" y="84841"/>
            <a:ext cx="2414795" cy="411207"/>
          </a:xfrm>
          <a:prstGeom prst="rect">
            <a:avLst/>
          </a:prstGeom>
        </p:spPr>
      </p:pic>
      <p:sp>
        <p:nvSpPr>
          <p:cNvPr id="38" name="TextBox 36">
            <a:extLst>
              <a:ext uri="{FF2B5EF4-FFF2-40B4-BE49-F238E27FC236}">
                <a16:creationId xmlns:a16="http://schemas.microsoft.com/office/drawing/2014/main" id="{809E0C5B-1858-472F-B2C1-9CBC87761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2031"/>
            <a:ext cx="4238625" cy="411208"/>
          </a:xfrm>
          <a:prstGeom prst="rect">
            <a:avLst/>
          </a:prstGeom>
          <a:solidFill>
            <a:srgbClr val="071D49"/>
          </a:solidFill>
        </p:spPr>
        <p:txBody>
          <a:bodyPr vert="horz" wrap="square" lIns="144000" tIns="0" rIns="216000" bIns="18000" rtlCol="0" anchor="ctr">
            <a:no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pl-PL" sz="1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Financial results for Q2 2025</a:t>
            </a:r>
          </a:p>
        </p:txBody>
      </p:sp>
      <p:cxnSp>
        <p:nvCxnSpPr>
          <p:cNvPr id="39" name="Łącznik prosty 38">
            <a:extLst>
              <a:ext uri="{FF2B5EF4-FFF2-40B4-BE49-F238E27FC236}">
                <a16:creationId xmlns:a16="http://schemas.microsoft.com/office/drawing/2014/main" id="{68B17092-E701-4E80-956F-A541B413DE36}"/>
              </a:ext>
            </a:extLst>
          </p:cNvPr>
          <p:cNvCxnSpPr>
            <a:cxnSpLocks/>
          </p:cNvCxnSpPr>
          <p:nvPr/>
        </p:nvCxnSpPr>
        <p:spPr>
          <a:xfrm>
            <a:off x="-1851" y="533512"/>
            <a:ext cx="6859851" cy="0"/>
          </a:xfrm>
          <a:prstGeom prst="line">
            <a:avLst/>
          </a:prstGeom>
          <a:ln w="19050">
            <a:solidFill>
              <a:srgbClr val="E1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E6856A5B-B027-41ED-9CFE-F6AD852D45B4}"/>
              </a:ext>
            </a:extLst>
          </p:cNvPr>
          <p:cNvCxnSpPr>
            <a:cxnSpLocks/>
          </p:cNvCxnSpPr>
          <p:nvPr/>
        </p:nvCxnSpPr>
        <p:spPr>
          <a:xfrm>
            <a:off x="-34786" y="2236252"/>
            <a:ext cx="6859851" cy="0"/>
          </a:xfrm>
          <a:prstGeom prst="line">
            <a:avLst/>
          </a:prstGeom>
          <a:ln w="19050">
            <a:solidFill>
              <a:srgbClr val="E1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6">
            <a:extLst>
              <a:ext uri="{FF2B5EF4-FFF2-40B4-BE49-F238E27FC236}">
                <a16:creationId xmlns:a16="http://schemas.microsoft.com/office/drawing/2014/main" id="{D0EB30AF-C2BA-48A2-A6E0-D52F227E2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843962"/>
            <a:ext cx="1538614" cy="300038"/>
          </a:xfrm>
          <a:prstGeom prst="rect">
            <a:avLst/>
          </a:prstGeom>
          <a:solidFill>
            <a:srgbClr val="E10000"/>
          </a:solidFill>
        </p:spPr>
        <p:txBody>
          <a:bodyPr vert="horz" wrap="square" lIns="144000" tIns="0" rIns="216000" bIns="0" rtlCol="0" anchor="ctr">
            <a:no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7800" algn="l">
              <a:lnSpc>
                <a:spcPct val="100000"/>
              </a:lnSpc>
              <a:spcBef>
                <a:spcPts val="0"/>
              </a:spcBef>
            </a:pPr>
            <a:r>
              <a:rPr lang="pl-PL" sz="6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Investor contact: </a:t>
            </a:r>
            <a:br>
              <a:rPr lang="pl-PL" sz="6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pl-PL" sz="6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gielda@unimot.pl </a:t>
            </a:r>
          </a:p>
        </p:txBody>
      </p:sp>
      <p:sp>
        <p:nvSpPr>
          <p:cNvPr id="45" name="TextBox 36">
            <a:extLst>
              <a:ext uri="{FF2B5EF4-FFF2-40B4-BE49-F238E27FC236}">
                <a16:creationId xmlns:a16="http://schemas.microsoft.com/office/drawing/2014/main" id="{1A3ECD52-DFF3-4CD4-AEE1-A41613905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614" y="8843962"/>
            <a:ext cx="5321237" cy="308276"/>
          </a:xfrm>
          <a:prstGeom prst="rect">
            <a:avLst/>
          </a:prstGeom>
          <a:solidFill>
            <a:srgbClr val="071D49"/>
          </a:solidFill>
        </p:spPr>
        <p:txBody>
          <a:bodyPr vert="horz" wrap="square" lIns="144000" tIns="0" rIns="216000" bIns="0" rtlCol="0" anchor="ctr">
            <a:no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7800" algn="l">
              <a:lnSpc>
                <a:spcPct val="100000"/>
              </a:lnSpc>
              <a:spcBef>
                <a:spcPts val="0"/>
              </a:spcBef>
            </a:pPr>
            <a:endParaRPr lang="pl-PL" sz="6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E266C5DC-26D2-44D0-BDCD-165263D0B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606" y="8835574"/>
            <a:ext cx="2253934" cy="300038"/>
          </a:xfrm>
          <a:prstGeom prst="rect">
            <a:avLst/>
          </a:prstGeom>
          <a:noFill/>
        </p:spPr>
        <p:txBody>
          <a:bodyPr vert="horz" wrap="square" lIns="144000" tIns="0" rIns="216000" bIns="0" rtlCol="0" anchor="ctr">
            <a:no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pl-PL" sz="6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8" name="TextBox 36">
            <a:extLst>
              <a:ext uri="{FF2B5EF4-FFF2-40B4-BE49-F238E27FC236}">
                <a16:creationId xmlns:a16="http://schemas.microsoft.com/office/drawing/2014/main" id="{9A4F6B17-2D69-4EBF-9C67-94E9DD8C2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4187" y="6219678"/>
            <a:ext cx="2097103" cy="34823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z="800" dirty="0">
                <a:latin typeface="Helvetica" panose="020B0604020202020204" pitchFamily="34" charset="0"/>
                <a:cs typeface="Helvetica" panose="020B0604020202020204" pitchFamily="34" charset="0"/>
              </a:rPr>
              <a:t>Share in capital of UNIMOT S.A.</a:t>
            </a:r>
          </a:p>
        </p:txBody>
      </p:sp>
      <p:sp>
        <p:nvSpPr>
          <p:cNvPr id="53" name="TextBox 36">
            <a:extLst>
              <a:ext uri="{FF2B5EF4-FFF2-40B4-BE49-F238E27FC236}">
                <a16:creationId xmlns:a16="http://schemas.microsoft.com/office/drawing/2014/main" id="{78DF0B57-7AA6-47FB-9EC3-90F5CF791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7282" y="2179070"/>
            <a:ext cx="1942009" cy="33220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z="700" dirty="0">
                <a:latin typeface="Helvetica" panose="020B0604020202020204" pitchFamily="34" charset="0"/>
                <a:cs typeface="Helvetica" panose="020B0604020202020204" pitchFamily="34" charset="0"/>
              </a:rPr>
              <a:t>Adjusted EBITDA* [PLN million]</a:t>
            </a:r>
          </a:p>
        </p:txBody>
      </p:sp>
      <p:cxnSp>
        <p:nvCxnSpPr>
          <p:cNvPr id="32" name="Łącznik prosty 31">
            <a:extLst>
              <a:ext uri="{FF2B5EF4-FFF2-40B4-BE49-F238E27FC236}">
                <a16:creationId xmlns:a16="http://schemas.microsoft.com/office/drawing/2014/main" id="{2DF095F2-FBF5-4ED3-B578-F1C81A439D01}"/>
              </a:ext>
            </a:extLst>
          </p:cNvPr>
          <p:cNvCxnSpPr>
            <a:cxnSpLocks/>
          </p:cNvCxnSpPr>
          <p:nvPr/>
        </p:nvCxnSpPr>
        <p:spPr>
          <a:xfrm>
            <a:off x="474413" y="2596226"/>
            <a:ext cx="1403096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32">
            <a:extLst>
              <a:ext uri="{FF2B5EF4-FFF2-40B4-BE49-F238E27FC236}">
                <a16:creationId xmlns:a16="http://schemas.microsoft.com/office/drawing/2014/main" id="{44A66C98-2E60-4B7F-AF99-1BF76A9BB069}"/>
              </a:ext>
            </a:extLst>
          </p:cNvPr>
          <p:cNvCxnSpPr>
            <a:cxnSpLocks/>
          </p:cNvCxnSpPr>
          <p:nvPr/>
        </p:nvCxnSpPr>
        <p:spPr>
          <a:xfrm flipV="1">
            <a:off x="474413" y="2603031"/>
            <a:ext cx="0" cy="21459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Łącznik prosty 45">
            <a:extLst>
              <a:ext uri="{FF2B5EF4-FFF2-40B4-BE49-F238E27FC236}">
                <a16:creationId xmlns:a16="http://schemas.microsoft.com/office/drawing/2014/main" id="{764DD977-981A-4EF8-A567-EA1DDC69DBF8}"/>
              </a:ext>
            </a:extLst>
          </p:cNvPr>
          <p:cNvCxnSpPr>
            <a:cxnSpLocks/>
          </p:cNvCxnSpPr>
          <p:nvPr/>
        </p:nvCxnSpPr>
        <p:spPr>
          <a:xfrm>
            <a:off x="1877509" y="2599271"/>
            <a:ext cx="0" cy="194625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Prostokąt 50">
            <a:extLst>
              <a:ext uri="{FF2B5EF4-FFF2-40B4-BE49-F238E27FC236}">
                <a16:creationId xmlns:a16="http://schemas.microsoft.com/office/drawing/2014/main" id="{1E3A9958-4546-4450-AF14-BD3EC6750617}"/>
              </a:ext>
            </a:extLst>
          </p:cNvPr>
          <p:cNvSpPr/>
          <p:nvPr/>
        </p:nvSpPr>
        <p:spPr>
          <a:xfrm>
            <a:off x="1002557" y="2545473"/>
            <a:ext cx="327334" cy="10150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glow>
              <a:schemeClr val="accent1">
                <a:alpha val="76000"/>
              </a:schemeClr>
            </a:glow>
            <a:outerShdw dist="50800" dir="5400000" algn="ctr" rotWithShape="0">
              <a:schemeClr val="bg1">
                <a:alpha val="43000"/>
              </a:schemeClr>
            </a:outerShdw>
          </a:effectLst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" b="1" dirty="0">
                <a:solidFill>
                  <a:srgbClr val="24295B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+7,0%</a:t>
            </a:r>
          </a:p>
        </p:txBody>
      </p:sp>
      <p:cxnSp>
        <p:nvCxnSpPr>
          <p:cNvPr id="52" name="Łącznik prosty 51">
            <a:extLst>
              <a:ext uri="{FF2B5EF4-FFF2-40B4-BE49-F238E27FC236}">
                <a16:creationId xmlns:a16="http://schemas.microsoft.com/office/drawing/2014/main" id="{B2D63674-64E4-4071-8233-88FD65D449AA}"/>
              </a:ext>
            </a:extLst>
          </p:cNvPr>
          <p:cNvCxnSpPr>
            <a:cxnSpLocks/>
          </p:cNvCxnSpPr>
          <p:nvPr/>
        </p:nvCxnSpPr>
        <p:spPr>
          <a:xfrm>
            <a:off x="2583225" y="2590714"/>
            <a:ext cx="1400962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53">
            <a:extLst>
              <a:ext uri="{FF2B5EF4-FFF2-40B4-BE49-F238E27FC236}">
                <a16:creationId xmlns:a16="http://schemas.microsoft.com/office/drawing/2014/main" id="{44153907-8989-45EB-8DA0-55E44DC55117}"/>
              </a:ext>
            </a:extLst>
          </p:cNvPr>
          <p:cNvCxnSpPr>
            <a:cxnSpLocks/>
          </p:cNvCxnSpPr>
          <p:nvPr/>
        </p:nvCxnSpPr>
        <p:spPr>
          <a:xfrm flipH="1" flipV="1">
            <a:off x="2581074" y="2591851"/>
            <a:ext cx="3376" cy="259191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54">
            <a:extLst>
              <a:ext uri="{FF2B5EF4-FFF2-40B4-BE49-F238E27FC236}">
                <a16:creationId xmlns:a16="http://schemas.microsoft.com/office/drawing/2014/main" id="{3AFA5704-1C81-46FC-A7E2-A1C80473F077}"/>
              </a:ext>
            </a:extLst>
          </p:cNvPr>
          <p:cNvCxnSpPr>
            <a:cxnSpLocks/>
          </p:cNvCxnSpPr>
          <p:nvPr/>
        </p:nvCxnSpPr>
        <p:spPr>
          <a:xfrm flipH="1" flipV="1">
            <a:off x="3986338" y="2593013"/>
            <a:ext cx="4542" cy="13865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Prostokąt 55">
            <a:extLst>
              <a:ext uri="{FF2B5EF4-FFF2-40B4-BE49-F238E27FC236}">
                <a16:creationId xmlns:a16="http://schemas.microsoft.com/office/drawing/2014/main" id="{14618DF6-132E-445C-8952-0D06ADBB3E5A}"/>
              </a:ext>
            </a:extLst>
          </p:cNvPr>
          <p:cNvSpPr/>
          <p:nvPr/>
        </p:nvSpPr>
        <p:spPr>
          <a:xfrm>
            <a:off x="3126738" y="2535636"/>
            <a:ext cx="327334" cy="10150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glow>
              <a:schemeClr val="accent1">
                <a:alpha val="76000"/>
              </a:schemeClr>
            </a:glow>
          </a:effectLst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" b="1" dirty="0">
                <a:solidFill>
                  <a:srgbClr val="24295B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-0,4%</a:t>
            </a:r>
          </a:p>
        </p:txBody>
      </p:sp>
      <p:graphicFrame>
        <p:nvGraphicFramePr>
          <p:cNvPr id="31" name="Wykres 30">
            <a:extLst>
              <a:ext uri="{FF2B5EF4-FFF2-40B4-BE49-F238E27FC236}">
                <a16:creationId xmlns:a16="http://schemas.microsoft.com/office/drawing/2014/main" id="{96EA4756-B22F-6DD5-E79E-0888A69B15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599907"/>
              </p:ext>
            </p:extLst>
          </p:nvPr>
        </p:nvGraphicFramePr>
        <p:xfrm>
          <a:off x="4673481" y="2646977"/>
          <a:ext cx="1879937" cy="119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2" name="Prostokąt 61">
            <a:extLst>
              <a:ext uri="{FF2B5EF4-FFF2-40B4-BE49-F238E27FC236}">
                <a16:creationId xmlns:a16="http://schemas.microsoft.com/office/drawing/2014/main" id="{3C02E61E-8AC0-BC46-0053-6860509CBA7D}"/>
              </a:ext>
            </a:extLst>
          </p:cNvPr>
          <p:cNvSpPr/>
          <p:nvPr/>
        </p:nvSpPr>
        <p:spPr>
          <a:xfrm>
            <a:off x="5391842" y="2494721"/>
            <a:ext cx="327334" cy="10150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glow>
              <a:schemeClr val="accent1">
                <a:alpha val="76000"/>
              </a:schemeClr>
            </a:glow>
          </a:effectLst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" b="1" dirty="0">
                <a:solidFill>
                  <a:srgbClr val="24295B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+0,7 </a:t>
            </a:r>
            <a:r>
              <a:rPr lang="pl-PL" sz="600" b="1" dirty="0" err="1">
                <a:solidFill>
                  <a:srgbClr val="24295B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p.p</a:t>
            </a:r>
            <a:r>
              <a:rPr lang="pl-PL" sz="600" b="1" dirty="0">
                <a:solidFill>
                  <a:srgbClr val="24295B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</p:txBody>
      </p:sp>
      <p:cxnSp>
        <p:nvCxnSpPr>
          <p:cNvPr id="64" name="Łącznik prosty 63">
            <a:extLst>
              <a:ext uri="{FF2B5EF4-FFF2-40B4-BE49-F238E27FC236}">
                <a16:creationId xmlns:a16="http://schemas.microsoft.com/office/drawing/2014/main" id="{5E53E7E5-1875-035C-4543-76B38B987F92}"/>
              </a:ext>
            </a:extLst>
          </p:cNvPr>
          <p:cNvCxnSpPr>
            <a:cxnSpLocks/>
          </p:cNvCxnSpPr>
          <p:nvPr/>
        </p:nvCxnSpPr>
        <p:spPr>
          <a:xfrm flipV="1">
            <a:off x="4864001" y="2571429"/>
            <a:ext cx="0" cy="338749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>
            <a:extLst>
              <a:ext uri="{FF2B5EF4-FFF2-40B4-BE49-F238E27FC236}">
                <a16:creationId xmlns:a16="http://schemas.microsoft.com/office/drawing/2014/main" id="{E1AA2D53-3415-C193-DCA3-10A04AA900CF}"/>
              </a:ext>
            </a:extLst>
          </p:cNvPr>
          <p:cNvCxnSpPr>
            <a:cxnSpLocks/>
          </p:cNvCxnSpPr>
          <p:nvPr/>
        </p:nvCxnSpPr>
        <p:spPr>
          <a:xfrm flipV="1">
            <a:off x="6242421" y="2564458"/>
            <a:ext cx="0" cy="229438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36">
            <a:extLst>
              <a:ext uri="{FF2B5EF4-FFF2-40B4-BE49-F238E27FC236}">
                <a16:creationId xmlns:a16="http://schemas.microsoft.com/office/drawing/2014/main" id="{D822950A-758E-28ED-455A-825AEE8C5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413" y="6271575"/>
            <a:ext cx="2325196" cy="527070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05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z="800" dirty="0"/>
              <a:t>Sales revenue structure</a:t>
            </a:r>
            <a:endParaRPr lang="en-GB" sz="800" i="1" dirty="0"/>
          </a:p>
          <a:p>
            <a:endParaRPr lang="pl-PL" sz="800" dirty="0"/>
          </a:p>
        </p:txBody>
      </p:sp>
      <p:graphicFrame>
        <p:nvGraphicFramePr>
          <p:cNvPr id="16" name="Symbol zastępczy zawartości 4">
            <a:extLst>
              <a:ext uri="{FF2B5EF4-FFF2-40B4-BE49-F238E27FC236}">
                <a16:creationId xmlns:a16="http://schemas.microsoft.com/office/drawing/2014/main" id="{F4B08106-5934-5E3B-2C32-0A74743E19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1664243"/>
              </p:ext>
            </p:extLst>
          </p:nvPr>
        </p:nvGraphicFramePr>
        <p:xfrm>
          <a:off x="-66183" y="6469790"/>
          <a:ext cx="3771899" cy="1900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7" name="Wykres 16">
            <a:extLst>
              <a:ext uri="{FF2B5EF4-FFF2-40B4-BE49-F238E27FC236}">
                <a16:creationId xmlns:a16="http://schemas.microsoft.com/office/drawing/2014/main" id="{D41C5F0C-3C0F-64BF-87BE-A17A55E5C0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3819386"/>
              </p:ext>
            </p:extLst>
          </p:nvPr>
        </p:nvGraphicFramePr>
        <p:xfrm>
          <a:off x="3798540" y="6536112"/>
          <a:ext cx="3026525" cy="1748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82940930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31197</TotalTime>
  <Words>549</Words>
  <Application>Microsoft Office PowerPoint</Application>
  <PresentationFormat>Pokaz na ekranie (4:3)</PresentationFormat>
  <Paragraphs>176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Użytkownik Microsoft Office</dc:creator>
  <cp:lastModifiedBy>Grzegorz Chmielarz</cp:lastModifiedBy>
  <cp:revision>1885</cp:revision>
  <cp:lastPrinted>2019-12-16T11:59:44Z</cp:lastPrinted>
  <dcterms:created xsi:type="dcterms:W3CDTF">2018-05-16T11:20:08Z</dcterms:created>
  <dcterms:modified xsi:type="dcterms:W3CDTF">2026-07-29T12:50:41Z</dcterms:modified>
</cp:coreProperties>
</file>