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notesMasterIdLst>
    <p:notesMasterId r:id="rId3"/>
  </p:notesMasterIdLst>
  <p:sldIdLst>
    <p:sldId id="515" r:id="rId2"/>
  </p:sldIdLst>
  <p:sldSz cx="6858000" cy="9144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7" userDrawn="1">
          <p15:clr>
            <a:srgbClr val="A4A3A4"/>
          </p15:clr>
        </p15:guide>
        <p15:guide id="2" pos="1661" userDrawn="1">
          <p15:clr>
            <a:srgbClr val="A4A3A4"/>
          </p15:clr>
        </p15:guide>
        <p15:guide id="4" orient="horz" pos="5239" userDrawn="1">
          <p15:clr>
            <a:srgbClr val="A4A3A4"/>
          </p15:clr>
        </p15:guide>
        <p15:guide id="5" pos="4247" userDrawn="1">
          <p15:clr>
            <a:srgbClr val="A4A3A4"/>
          </p15:clr>
        </p15:guide>
        <p15:guide id="6" pos="2659" userDrawn="1">
          <p15:clr>
            <a:srgbClr val="A4A3A4"/>
          </p15:clr>
        </p15:guide>
        <p15:guide id="7" orient="horz" pos="317" userDrawn="1">
          <p15:clr>
            <a:srgbClr val="A4A3A4"/>
          </p15:clr>
        </p15:guide>
        <p15:guide id="8" orient="horz" pos="4944" userDrawn="1">
          <p15:clr>
            <a:srgbClr val="A4A3A4"/>
          </p15:clr>
        </p15:guide>
        <p15:guide id="9" orient="horz" userDrawn="1">
          <p15:clr>
            <a:srgbClr val="A4A3A4"/>
          </p15:clr>
        </p15:guide>
        <p15:guide id="11" pos="515" userDrawn="1">
          <p15:clr>
            <a:srgbClr val="A4A3A4"/>
          </p15:clr>
        </p15:guide>
        <p15:guide id="12" orient="horz" pos="2313" userDrawn="1">
          <p15:clr>
            <a:srgbClr val="A4A3A4"/>
          </p15:clr>
        </p15:guide>
        <p15:guide id="13" pos="73" userDrawn="1">
          <p15:clr>
            <a:srgbClr val="A4A3A4"/>
          </p15:clr>
        </p15:guide>
        <p15:guide id="14" orient="horz" pos="3334" userDrawn="1">
          <p15:clr>
            <a:srgbClr val="A4A3A4"/>
          </p15:clr>
        </p15:guide>
        <p15:guide id="15" orient="horz" pos="149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anna Siedlaczek" initials="JS" lastIdx="4" clrIdx="0">
    <p:extLst>
      <p:ext uri="{19B8F6BF-5375-455C-9EA6-DF929625EA0E}">
        <p15:presenceInfo xmlns:p15="http://schemas.microsoft.com/office/powerpoint/2012/main" userId="S-1-5-21-299502267-1801674531-682003330-9803" providerId="AD"/>
      </p:ext>
    </p:extLst>
  </p:cmAuthor>
  <p:cmAuthor id="2" name="Joanna Siedlaczek" initials="JS [2]" lastIdx="1" clrIdx="1">
    <p:extLst>
      <p:ext uri="{19B8F6BF-5375-455C-9EA6-DF929625EA0E}">
        <p15:presenceInfo xmlns:p15="http://schemas.microsoft.com/office/powerpoint/2012/main" userId="S::joanna.siedlaczek@unimot.pl::69b6d009-bd7e-4cb2-829c-87be6a797055" providerId="AD"/>
      </p:ext>
    </p:extLst>
  </p:cmAuthor>
  <p:cmAuthor id="3" name="Pawel Jamski" initials="PJ" lastIdx="2" clrIdx="2">
    <p:extLst>
      <p:ext uri="{19B8F6BF-5375-455C-9EA6-DF929625EA0E}">
        <p15:presenceInfo xmlns:p15="http://schemas.microsoft.com/office/powerpoint/2012/main" userId="S::pawel.jamski@unimot.pl::87c1e3c9-c313-4e4a-9b16-7feb422767b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546A"/>
    <a:srgbClr val="D9D9D9"/>
    <a:srgbClr val="A6A6A6"/>
    <a:srgbClr val="3A6FA0"/>
    <a:srgbClr val="FF0000"/>
    <a:srgbClr val="5E77AE"/>
    <a:srgbClr val="071D49"/>
    <a:srgbClr val="E10311"/>
    <a:srgbClr val="E10000"/>
    <a:srgbClr val="021D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67" autoAdjust="0"/>
    <p:restoredTop sz="96374" autoAdjust="0"/>
  </p:normalViewPr>
  <p:slideViewPr>
    <p:cSldViewPr snapToGrid="0" snapToObjects="1">
      <p:cViewPr>
        <p:scale>
          <a:sx n="130" d="100"/>
          <a:sy n="130" d="100"/>
        </p:scale>
        <p:origin x="1696" y="-3300"/>
      </p:cViewPr>
      <p:guideLst>
        <p:guide orient="horz" pos="4037"/>
        <p:guide pos="1661"/>
        <p:guide orient="horz" pos="5239"/>
        <p:guide pos="4247"/>
        <p:guide pos="2659"/>
        <p:guide orient="horz" pos="317"/>
        <p:guide orient="horz" pos="4944"/>
        <p:guide orient="horz"/>
        <p:guide pos="515"/>
        <p:guide orient="horz" pos="2313"/>
        <p:guide pos="73"/>
        <p:guide orient="horz" pos="3334"/>
        <p:guide orient="horz" pos="1497"/>
      </p:guideLst>
    </p:cSldViewPr>
  </p:slideViewPr>
  <p:notesTextViewPr>
    <p:cViewPr>
      <p:scale>
        <a:sx n="3" d="2"/>
        <a:sy n="3" d="2"/>
      </p:scale>
      <p:origin x="0" y="0"/>
    </p:cViewPr>
  </p:notesTextViewPr>
  <p:notesViewPr>
    <p:cSldViewPr snapToGrid="0" snapToObjects="1" showGuides="1">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4862418300653596E-2"/>
          <c:y val="0.31859347795532844"/>
          <c:w val="0.92186092923408058"/>
          <c:h val="0.55886849495027724"/>
        </c:manualLayout>
      </c:layout>
      <c:barChart>
        <c:barDir val="col"/>
        <c:grouping val="clustered"/>
        <c:varyColors val="1"/>
        <c:ser>
          <c:idx val="0"/>
          <c:order val="0"/>
          <c:tx>
            <c:strRef>
              <c:f>Arkusz1!$B$1</c:f>
              <c:strCache>
                <c:ptCount val="1"/>
                <c:pt idx="0">
                  <c:v>Kolumna1</c:v>
                </c:pt>
              </c:strCache>
            </c:strRef>
          </c:tx>
          <c:spPr>
            <a:solidFill>
              <a:schemeClr val="bg1">
                <a:lumMod val="65000"/>
              </a:schemeClr>
            </a:solidFill>
          </c:spPr>
          <c:invertIfNegative val="0"/>
          <c:dPt>
            <c:idx val="0"/>
            <c:invertIfNegative val="0"/>
            <c:bubble3D val="0"/>
            <c:spPr>
              <a:solidFill>
                <a:srgbClr val="071D49"/>
              </a:solidFill>
            </c:spPr>
            <c:extLst>
              <c:ext xmlns:c16="http://schemas.microsoft.com/office/drawing/2014/chart" uri="{C3380CC4-5D6E-409C-BE32-E72D297353CC}">
                <c16:uniqueId val="{00000000-7715-4FA2-A3C4-C516BC938366}"/>
              </c:ext>
            </c:extLst>
          </c:dPt>
          <c:dPt>
            <c:idx val="1"/>
            <c:invertIfNegative val="0"/>
            <c:bubble3D val="0"/>
            <c:extLst>
              <c:ext xmlns:c16="http://schemas.microsoft.com/office/drawing/2014/chart" uri="{C3380CC4-5D6E-409C-BE32-E72D297353CC}">
                <c16:uniqueId val="{0000000A-7715-4FA2-A3C4-C516BC938366}"/>
              </c:ext>
            </c:extLst>
          </c:dPt>
          <c:dPt>
            <c:idx val="2"/>
            <c:invertIfNegative val="0"/>
            <c:bubble3D val="0"/>
            <c:extLst>
              <c:ext xmlns:c16="http://schemas.microsoft.com/office/drawing/2014/chart" uri="{C3380CC4-5D6E-409C-BE32-E72D297353CC}">
                <c16:uniqueId val="{00000002-7715-4FA2-A3C4-C516BC938366}"/>
              </c:ext>
            </c:extLst>
          </c:dPt>
          <c:dPt>
            <c:idx val="3"/>
            <c:invertIfNegative val="0"/>
            <c:bubble3D val="0"/>
            <c:extLst>
              <c:ext xmlns:c16="http://schemas.microsoft.com/office/drawing/2014/chart" uri="{C3380CC4-5D6E-409C-BE32-E72D297353CC}">
                <c16:uniqueId val="{00000003-7715-4FA2-A3C4-C516BC938366}"/>
              </c:ext>
            </c:extLst>
          </c:dPt>
          <c:dPt>
            <c:idx val="4"/>
            <c:invertIfNegative val="0"/>
            <c:bubble3D val="0"/>
            <c:spPr>
              <a:solidFill>
                <a:srgbClr val="E10311"/>
              </a:solidFill>
            </c:spPr>
            <c:extLst>
              <c:ext xmlns:c16="http://schemas.microsoft.com/office/drawing/2014/chart" uri="{C3380CC4-5D6E-409C-BE32-E72D297353CC}">
                <c16:uniqueId val="{00000004-7715-4FA2-A3C4-C516BC938366}"/>
              </c:ext>
            </c:extLst>
          </c:dPt>
          <c:dPt>
            <c:idx val="5"/>
            <c:invertIfNegative val="0"/>
            <c:bubble3D val="0"/>
            <c:extLst>
              <c:ext xmlns:c16="http://schemas.microsoft.com/office/drawing/2014/chart" uri="{C3380CC4-5D6E-409C-BE32-E72D297353CC}">
                <c16:uniqueId val="{00000005-7715-4FA2-A3C4-C516BC938366}"/>
              </c:ext>
            </c:extLst>
          </c:dPt>
          <c:dPt>
            <c:idx val="6"/>
            <c:invertIfNegative val="0"/>
            <c:bubble3D val="0"/>
            <c:extLst>
              <c:ext xmlns:c16="http://schemas.microsoft.com/office/drawing/2014/chart" uri="{C3380CC4-5D6E-409C-BE32-E72D297353CC}">
                <c16:uniqueId val="{00000007-7715-4FA2-A3C4-C516BC938366}"/>
              </c:ext>
            </c:extLst>
          </c:dPt>
          <c:dPt>
            <c:idx val="7"/>
            <c:invertIfNegative val="0"/>
            <c:bubble3D val="0"/>
            <c:extLst>
              <c:ext xmlns:c16="http://schemas.microsoft.com/office/drawing/2014/chart" uri="{C3380CC4-5D6E-409C-BE32-E72D297353CC}">
                <c16:uniqueId val="{00000008-7715-4FA2-A3C4-C516BC938366}"/>
              </c:ext>
            </c:extLst>
          </c:dPt>
          <c:dPt>
            <c:idx val="8"/>
            <c:invertIfNegative val="0"/>
            <c:bubble3D val="0"/>
            <c:extLst>
              <c:ext xmlns:c16="http://schemas.microsoft.com/office/drawing/2014/chart" uri="{C3380CC4-5D6E-409C-BE32-E72D297353CC}">
                <c16:uniqueId val="{00000009-7715-4FA2-A3C4-C516BC938366}"/>
              </c:ext>
            </c:extLst>
          </c:dPt>
          <c:dLbls>
            <c:dLbl>
              <c:idx val="0"/>
              <c:layout>
                <c:manualLayout>
                  <c:x val="-2.5709689028133613E-3"/>
                  <c:y val="1.241592161384607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715-4FA2-A3C4-C516BC938366}"/>
                </c:ext>
              </c:extLst>
            </c:dLbl>
            <c:dLbl>
              <c:idx val="1"/>
              <c:layout>
                <c:manualLayout>
                  <c:x val="6.7211414297508416E-3"/>
                  <c:y val="1.970151993643745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715-4FA2-A3C4-C516BC938366}"/>
                </c:ext>
              </c:extLst>
            </c:dLbl>
            <c:dLbl>
              <c:idx val="2"/>
              <c:layout>
                <c:manualLayout>
                  <c:x val="-5.2964711361375132E-3"/>
                  <c:y val="2.655916106622149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715-4FA2-A3C4-C516BC938366}"/>
                </c:ext>
              </c:extLst>
            </c:dLbl>
            <c:dLbl>
              <c:idx val="3"/>
              <c:layout>
                <c:manualLayout>
                  <c:x val="-8.1775651474417319E-3"/>
                  <c:y val="2.22480373343888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715-4FA2-A3C4-C516BC938366}"/>
                </c:ext>
              </c:extLst>
            </c:dLbl>
            <c:dLbl>
              <c:idx val="4"/>
              <c:layout>
                <c:manualLayout>
                  <c:x val="2.7260314570587861E-3"/>
                  <c:y val="1.92735627436301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715-4FA2-A3C4-C516BC938366}"/>
                </c:ext>
              </c:extLst>
            </c:dLbl>
            <c:dLbl>
              <c:idx val="5"/>
              <c:layout>
                <c:manualLayout>
                  <c:x val="0"/>
                  <c:y val="2.185679496777413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715-4FA2-A3C4-C516BC938366}"/>
                </c:ext>
              </c:extLst>
            </c:dLbl>
            <c:dLbl>
              <c:idx val="6"/>
              <c:layout>
                <c:manualLayout>
                  <c:x val="-1.2321950276988803E-16"/>
                  <c:y val="1.4571196645182723E-2"/>
                </c:manualLayout>
              </c:layout>
              <c:spPr>
                <a:noFill/>
                <a:ln>
                  <a:noFill/>
                </a:ln>
                <a:effectLst/>
              </c:spPr>
              <c:txPr>
                <a:bodyPr/>
                <a:lstStyle/>
                <a:p>
                  <a:pPr>
                    <a:defRPr lang="en-US" sz="600" b="0" i="0" u="none" strike="noStrike" kern="1200" baseline="0">
                      <a:solidFill>
                        <a:srgbClr val="44546A"/>
                      </a:solidFill>
                      <a:latin typeface="Helvetica Neue"/>
                      <a:ea typeface="Calibri" charset="0"/>
                      <a:cs typeface="Calibri" charset="0"/>
                    </a:defRPr>
                  </a:pPr>
                  <a:endParaRPr lang="pl-P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715-4FA2-A3C4-C516BC938366}"/>
                </c:ext>
              </c:extLst>
            </c:dLbl>
            <c:dLbl>
              <c:idx val="7"/>
              <c:tx>
                <c:rich>
                  <a:bodyPr/>
                  <a:lstStyle/>
                  <a:p>
                    <a:fld id="{6A503708-95A0-484D-9E47-E2D72E7C8127}" type="VALUE">
                      <a:rPr lang="en-US">
                        <a:solidFill>
                          <a:srgbClr val="FF0000"/>
                        </a:solidFill>
                      </a:rPr>
                      <a:pPr/>
                      <a:t>[WARTOŚĆ]</a:t>
                    </a:fld>
                    <a:endParaRPr lang="pl-PL"/>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7715-4FA2-A3C4-C516BC938366}"/>
                </c:ext>
              </c:extLst>
            </c:dLbl>
            <c:spPr>
              <a:noFill/>
              <a:ln>
                <a:noFill/>
              </a:ln>
              <a:effectLst/>
            </c:spPr>
            <c:txPr>
              <a:bodyPr/>
              <a:lstStyle/>
              <a:p>
                <a:pPr>
                  <a:defRPr sz="600" b="0">
                    <a:solidFill>
                      <a:srgbClr val="44546A"/>
                    </a:solidFill>
                    <a:latin typeface="Helvetica Neue"/>
                    <a:ea typeface="Calibri" charset="0"/>
                    <a:cs typeface="Calibri" charset="0"/>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Arkusz1!$A$17:$A$21</c:f>
              <c:strCache>
                <c:ptCount val="5"/>
                <c:pt idx="0">
                  <c:v>3Q23</c:v>
                </c:pt>
                <c:pt idx="1">
                  <c:v>4Q23</c:v>
                </c:pt>
                <c:pt idx="2">
                  <c:v>1Q24</c:v>
                </c:pt>
                <c:pt idx="3">
                  <c:v>2Q24</c:v>
                </c:pt>
                <c:pt idx="4">
                  <c:v>3Q24</c:v>
                </c:pt>
              </c:strCache>
            </c:strRef>
          </c:cat>
          <c:val>
            <c:numRef>
              <c:f>Arkusz1!$B$17:$B$21</c:f>
              <c:numCache>
                <c:formatCode>#\ ##0.0</c:formatCode>
                <c:ptCount val="5"/>
                <c:pt idx="0">
                  <c:v>29.2</c:v>
                </c:pt>
                <c:pt idx="1">
                  <c:v>46.6</c:v>
                </c:pt>
                <c:pt idx="2">
                  <c:v>47.5</c:v>
                </c:pt>
                <c:pt idx="3">
                  <c:v>80.400000000000006</c:v>
                </c:pt>
                <c:pt idx="4">
                  <c:v>105.3</c:v>
                </c:pt>
              </c:numCache>
            </c:numRef>
          </c:val>
          <c:extLst>
            <c:ext xmlns:c16="http://schemas.microsoft.com/office/drawing/2014/chart" uri="{C3380CC4-5D6E-409C-BE32-E72D297353CC}">
              <c16:uniqueId val="{0000000B-7715-4FA2-A3C4-C516BC938366}"/>
            </c:ext>
          </c:extLst>
        </c:ser>
        <c:dLbls>
          <c:showLegendKey val="0"/>
          <c:showVal val="1"/>
          <c:showCatName val="0"/>
          <c:showSerName val="0"/>
          <c:showPercent val="0"/>
          <c:showBubbleSize val="0"/>
        </c:dLbls>
        <c:gapWidth val="82"/>
        <c:axId val="132716032"/>
        <c:axId val="132717568"/>
      </c:barChart>
      <c:catAx>
        <c:axId val="132716032"/>
        <c:scaling>
          <c:orientation val="minMax"/>
        </c:scaling>
        <c:delete val="0"/>
        <c:axPos val="b"/>
        <c:numFmt formatCode="General" sourceLinked="0"/>
        <c:majorTickMark val="out"/>
        <c:minorTickMark val="none"/>
        <c:tickLblPos val="nextTo"/>
        <c:spPr>
          <a:ln>
            <a:solidFill>
              <a:srgbClr val="A6A6A6"/>
            </a:solidFill>
          </a:ln>
        </c:spPr>
        <c:txPr>
          <a:bodyPr/>
          <a:lstStyle/>
          <a:p>
            <a:pPr>
              <a:defRPr sz="600">
                <a:solidFill>
                  <a:schemeClr val="bg1">
                    <a:lumMod val="50000"/>
                  </a:schemeClr>
                </a:solidFill>
                <a:latin typeface="Helvetica Neue"/>
              </a:defRPr>
            </a:pPr>
            <a:endParaRPr lang="pl-PL"/>
          </a:p>
        </c:txPr>
        <c:crossAx val="132717568"/>
        <c:crosses val="autoZero"/>
        <c:auto val="1"/>
        <c:lblAlgn val="ctr"/>
        <c:lblOffset val="100"/>
        <c:noMultiLvlLbl val="0"/>
      </c:catAx>
      <c:valAx>
        <c:axId val="132717568"/>
        <c:scaling>
          <c:orientation val="minMax"/>
          <c:max val="125"/>
        </c:scaling>
        <c:delete val="1"/>
        <c:axPos val="l"/>
        <c:numFmt formatCode="#\ ##0.0" sourceLinked="1"/>
        <c:majorTickMark val="out"/>
        <c:minorTickMark val="none"/>
        <c:tickLblPos val="nextTo"/>
        <c:crossAx val="132716032"/>
        <c:crosses val="autoZero"/>
        <c:crossBetween val="between"/>
      </c:valAx>
      <c:spPr>
        <a:noFill/>
        <a:ln w="25400">
          <a:noFill/>
        </a:ln>
      </c:spPr>
    </c:plotArea>
    <c:plotVisOnly val="1"/>
    <c:dispBlanksAs val="gap"/>
    <c:showDLblsOverMax val="0"/>
  </c:chart>
  <c:txPr>
    <a:bodyPr/>
    <a:lstStyle/>
    <a:p>
      <a:pPr>
        <a:defRPr sz="1800"/>
      </a:pPr>
      <a:endParaRPr lang="pl-PL"/>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4862418300653596E-2"/>
          <c:y val="0.31859347795532844"/>
          <c:w val="0.92186092923408058"/>
          <c:h val="0.45687011843399788"/>
        </c:manualLayout>
      </c:layout>
      <c:barChart>
        <c:barDir val="col"/>
        <c:grouping val="clustered"/>
        <c:varyColors val="1"/>
        <c:ser>
          <c:idx val="0"/>
          <c:order val="0"/>
          <c:tx>
            <c:strRef>
              <c:f>Arkusz1!$B$1</c:f>
              <c:strCache>
                <c:ptCount val="1"/>
                <c:pt idx="0">
                  <c:v>Kolumna1</c:v>
                </c:pt>
              </c:strCache>
            </c:strRef>
          </c:tx>
          <c:invertIfNegative val="0"/>
          <c:dPt>
            <c:idx val="0"/>
            <c:invertIfNegative val="0"/>
            <c:bubble3D val="0"/>
            <c:spPr>
              <a:solidFill>
                <a:srgbClr val="071D49"/>
              </a:solidFill>
            </c:spPr>
            <c:extLst>
              <c:ext xmlns:c16="http://schemas.microsoft.com/office/drawing/2014/chart" uri="{C3380CC4-5D6E-409C-BE32-E72D297353CC}">
                <c16:uniqueId val="{00000000-C297-4BD9-88FE-E911DE811A60}"/>
              </c:ext>
            </c:extLst>
          </c:dPt>
          <c:dPt>
            <c:idx val="1"/>
            <c:invertIfNegative val="0"/>
            <c:bubble3D val="0"/>
            <c:spPr>
              <a:solidFill>
                <a:srgbClr val="A6A6A6"/>
              </a:solidFill>
            </c:spPr>
            <c:extLst>
              <c:ext xmlns:c16="http://schemas.microsoft.com/office/drawing/2014/chart" uri="{C3380CC4-5D6E-409C-BE32-E72D297353CC}">
                <c16:uniqueId val="{0000000A-C297-4BD9-88FE-E911DE811A60}"/>
              </c:ext>
            </c:extLst>
          </c:dPt>
          <c:dPt>
            <c:idx val="2"/>
            <c:invertIfNegative val="0"/>
            <c:bubble3D val="0"/>
            <c:spPr>
              <a:solidFill>
                <a:srgbClr val="A6A6A6"/>
              </a:solidFill>
            </c:spPr>
            <c:extLst>
              <c:ext xmlns:c16="http://schemas.microsoft.com/office/drawing/2014/chart" uri="{C3380CC4-5D6E-409C-BE32-E72D297353CC}">
                <c16:uniqueId val="{00000002-C297-4BD9-88FE-E911DE811A60}"/>
              </c:ext>
            </c:extLst>
          </c:dPt>
          <c:dPt>
            <c:idx val="3"/>
            <c:invertIfNegative val="0"/>
            <c:bubble3D val="0"/>
            <c:spPr>
              <a:solidFill>
                <a:schemeClr val="bg1">
                  <a:lumMod val="65000"/>
                </a:schemeClr>
              </a:solidFill>
            </c:spPr>
            <c:extLst>
              <c:ext xmlns:c16="http://schemas.microsoft.com/office/drawing/2014/chart" uri="{C3380CC4-5D6E-409C-BE32-E72D297353CC}">
                <c16:uniqueId val="{00000003-C297-4BD9-88FE-E911DE811A60}"/>
              </c:ext>
            </c:extLst>
          </c:dPt>
          <c:dPt>
            <c:idx val="4"/>
            <c:invertIfNegative val="0"/>
            <c:bubble3D val="0"/>
            <c:spPr>
              <a:solidFill>
                <a:srgbClr val="FF0000"/>
              </a:solidFill>
            </c:spPr>
            <c:extLst>
              <c:ext xmlns:c16="http://schemas.microsoft.com/office/drawing/2014/chart" uri="{C3380CC4-5D6E-409C-BE32-E72D297353CC}">
                <c16:uniqueId val="{00000004-C297-4BD9-88FE-E911DE811A60}"/>
              </c:ext>
            </c:extLst>
          </c:dPt>
          <c:dPt>
            <c:idx val="5"/>
            <c:invertIfNegative val="0"/>
            <c:bubble3D val="0"/>
            <c:spPr>
              <a:solidFill>
                <a:srgbClr val="A6A6A6"/>
              </a:solidFill>
            </c:spPr>
            <c:extLst>
              <c:ext xmlns:c16="http://schemas.microsoft.com/office/drawing/2014/chart" uri="{C3380CC4-5D6E-409C-BE32-E72D297353CC}">
                <c16:uniqueId val="{00000005-C297-4BD9-88FE-E911DE811A60}"/>
              </c:ext>
            </c:extLst>
          </c:dPt>
          <c:dPt>
            <c:idx val="6"/>
            <c:invertIfNegative val="0"/>
            <c:bubble3D val="0"/>
            <c:spPr>
              <a:solidFill>
                <a:srgbClr val="A6A6A6"/>
              </a:solidFill>
            </c:spPr>
            <c:extLst>
              <c:ext xmlns:c16="http://schemas.microsoft.com/office/drawing/2014/chart" uri="{C3380CC4-5D6E-409C-BE32-E72D297353CC}">
                <c16:uniqueId val="{00000007-C297-4BD9-88FE-E911DE811A60}"/>
              </c:ext>
            </c:extLst>
          </c:dPt>
          <c:dPt>
            <c:idx val="7"/>
            <c:invertIfNegative val="0"/>
            <c:bubble3D val="0"/>
            <c:spPr>
              <a:solidFill>
                <a:srgbClr val="E10311"/>
              </a:solidFill>
            </c:spPr>
            <c:extLst>
              <c:ext xmlns:c16="http://schemas.microsoft.com/office/drawing/2014/chart" uri="{C3380CC4-5D6E-409C-BE32-E72D297353CC}">
                <c16:uniqueId val="{00000008-C297-4BD9-88FE-E911DE811A60}"/>
              </c:ext>
            </c:extLst>
          </c:dPt>
          <c:dPt>
            <c:idx val="8"/>
            <c:invertIfNegative val="0"/>
            <c:bubble3D val="0"/>
            <c:extLst>
              <c:ext xmlns:c16="http://schemas.microsoft.com/office/drawing/2014/chart" uri="{C3380CC4-5D6E-409C-BE32-E72D297353CC}">
                <c16:uniqueId val="{00000009-C297-4BD9-88FE-E911DE811A60}"/>
              </c:ext>
            </c:extLst>
          </c:dPt>
          <c:dLbls>
            <c:spPr>
              <a:noFill/>
              <a:ln>
                <a:noFill/>
              </a:ln>
              <a:effectLst/>
            </c:spPr>
            <c:txPr>
              <a:bodyPr wrap="square" lIns="38100" tIns="19050" rIns="38100" bIns="19050" anchor="ctr">
                <a:spAutoFit/>
              </a:bodyPr>
              <a:lstStyle/>
              <a:p>
                <a:pPr>
                  <a:defRPr sz="600">
                    <a:solidFill>
                      <a:srgbClr val="44546A"/>
                    </a:solidFill>
                    <a:latin typeface="Helvetica Neue"/>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Arkusz1!$A$17:$A$21</c:f>
              <c:strCache>
                <c:ptCount val="5"/>
                <c:pt idx="0">
                  <c:v>3Q23</c:v>
                </c:pt>
                <c:pt idx="1">
                  <c:v>4Q24</c:v>
                </c:pt>
                <c:pt idx="2">
                  <c:v>1Q24</c:v>
                </c:pt>
                <c:pt idx="3">
                  <c:v>2Q24</c:v>
                </c:pt>
                <c:pt idx="4">
                  <c:v>3Q24</c:v>
                </c:pt>
              </c:strCache>
            </c:strRef>
          </c:cat>
          <c:val>
            <c:numRef>
              <c:f>Arkusz1!$B$17:$B$21</c:f>
              <c:numCache>
                <c:formatCode>#,##0</c:formatCode>
                <c:ptCount val="5"/>
                <c:pt idx="0">
                  <c:v>3310</c:v>
                </c:pt>
                <c:pt idx="1">
                  <c:v>3049</c:v>
                </c:pt>
                <c:pt idx="2">
                  <c:v>2996</c:v>
                </c:pt>
                <c:pt idx="3">
                  <c:v>3483</c:v>
                </c:pt>
                <c:pt idx="4">
                  <c:v>3688</c:v>
                </c:pt>
              </c:numCache>
            </c:numRef>
          </c:val>
          <c:extLst>
            <c:ext xmlns:c16="http://schemas.microsoft.com/office/drawing/2014/chart" uri="{C3380CC4-5D6E-409C-BE32-E72D297353CC}">
              <c16:uniqueId val="{0000000B-C297-4BD9-88FE-E911DE811A60}"/>
            </c:ext>
          </c:extLst>
        </c:ser>
        <c:dLbls>
          <c:dLblPos val="outEnd"/>
          <c:showLegendKey val="0"/>
          <c:showVal val="1"/>
          <c:showCatName val="0"/>
          <c:showSerName val="0"/>
          <c:showPercent val="0"/>
          <c:showBubbleSize val="0"/>
        </c:dLbls>
        <c:gapWidth val="82"/>
        <c:axId val="132716032"/>
        <c:axId val="132717568"/>
      </c:barChart>
      <c:catAx>
        <c:axId val="132716032"/>
        <c:scaling>
          <c:orientation val="minMax"/>
        </c:scaling>
        <c:delete val="0"/>
        <c:axPos val="b"/>
        <c:numFmt formatCode="General" sourceLinked="0"/>
        <c:majorTickMark val="none"/>
        <c:minorTickMark val="none"/>
        <c:tickLblPos val="nextTo"/>
        <c:spPr>
          <a:ln>
            <a:solidFill>
              <a:srgbClr val="A6A6A6"/>
            </a:solidFill>
          </a:ln>
        </c:spPr>
        <c:txPr>
          <a:bodyPr/>
          <a:lstStyle/>
          <a:p>
            <a:pPr>
              <a:defRPr sz="600">
                <a:solidFill>
                  <a:schemeClr val="bg1">
                    <a:lumMod val="50000"/>
                  </a:schemeClr>
                </a:solidFill>
                <a:latin typeface="Helvetica Neue"/>
              </a:defRPr>
            </a:pPr>
            <a:endParaRPr lang="pl-PL"/>
          </a:p>
        </c:txPr>
        <c:crossAx val="132717568"/>
        <c:crosses val="autoZero"/>
        <c:auto val="1"/>
        <c:lblAlgn val="ctr"/>
        <c:lblOffset val="100"/>
        <c:noMultiLvlLbl val="0"/>
      </c:catAx>
      <c:valAx>
        <c:axId val="132717568"/>
        <c:scaling>
          <c:orientation val="minMax"/>
        </c:scaling>
        <c:delete val="1"/>
        <c:axPos val="l"/>
        <c:numFmt formatCode="#,##0" sourceLinked="1"/>
        <c:majorTickMark val="out"/>
        <c:minorTickMark val="none"/>
        <c:tickLblPos val="none"/>
        <c:crossAx val="132716032"/>
        <c:crosses val="autoZero"/>
        <c:crossBetween val="between"/>
      </c:valAx>
      <c:spPr>
        <a:noFill/>
        <a:ln w="25400">
          <a:noFill/>
        </a:ln>
      </c:spPr>
    </c:plotArea>
    <c:plotVisOnly val="1"/>
    <c:dispBlanksAs val="gap"/>
    <c:showDLblsOverMax val="0"/>
  </c:chart>
  <c:txPr>
    <a:bodyPr/>
    <a:lstStyle/>
    <a:p>
      <a:pPr>
        <a:defRPr sz="1800"/>
      </a:pPr>
      <a:endParaRPr lang="pl-PL"/>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4862431607338021E-2"/>
          <c:y val="0.30268681508675432"/>
          <c:w val="0.92186092923408058"/>
          <c:h val="0.45738631773188082"/>
        </c:manualLayout>
      </c:layout>
      <c:barChart>
        <c:barDir val="col"/>
        <c:grouping val="clustered"/>
        <c:varyColors val="0"/>
        <c:ser>
          <c:idx val="0"/>
          <c:order val="0"/>
          <c:tx>
            <c:strRef>
              <c:f>Arkusz1!$B$1</c:f>
              <c:strCache>
                <c:ptCount val="1"/>
                <c:pt idx="0">
                  <c:v>Kolumna1</c:v>
                </c:pt>
              </c:strCache>
            </c:strRef>
          </c:tx>
          <c:spPr>
            <a:solidFill>
              <a:srgbClr val="A6A6A6"/>
            </a:solidFill>
          </c:spPr>
          <c:invertIfNegative val="0"/>
          <c:dPt>
            <c:idx val="0"/>
            <c:invertIfNegative val="0"/>
            <c:bubble3D val="0"/>
            <c:spPr>
              <a:solidFill>
                <a:srgbClr val="071D49"/>
              </a:solidFill>
            </c:spPr>
            <c:extLst>
              <c:ext xmlns:c16="http://schemas.microsoft.com/office/drawing/2014/chart" uri="{C3380CC4-5D6E-409C-BE32-E72D297353CC}">
                <c16:uniqueId val="{00000008-9D62-457D-B914-CE0CF6B8D6F4}"/>
              </c:ext>
            </c:extLst>
          </c:dPt>
          <c:dPt>
            <c:idx val="2"/>
            <c:invertIfNegative val="0"/>
            <c:bubble3D val="0"/>
            <c:extLst>
              <c:ext xmlns:c16="http://schemas.microsoft.com/office/drawing/2014/chart" uri="{C3380CC4-5D6E-409C-BE32-E72D297353CC}">
                <c16:uniqueId val="{00000000-9D62-457D-B914-CE0CF6B8D6F4}"/>
              </c:ext>
            </c:extLst>
          </c:dPt>
          <c:dPt>
            <c:idx val="3"/>
            <c:invertIfNegative val="0"/>
            <c:bubble3D val="0"/>
            <c:spPr>
              <a:solidFill>
                <a:schemeClr val="bg1">
                  <a:lumMod val="65000"/>
                </a:schemeClr>
              </a:solidFill>
            </c:spPr>
            <c:extLst>
              <c:ext xmlns:c16="http://schemas.microsoft.com/office/drawing/2014/chart" uri="{C3380CC4-5D6E-409C-BE32-E72D297353CC}">
                <c16:uniqueId val="{00000002-9D62-457D-B914-CE0CF6B8D6F4}"/>
              </c:ext>
            </c:extLst>
          </c:dPt>
          <c:dPt>
            <c:idx val="4"/>
            <c:invertIfNegative val="0"/>
            <c:bubble3D val="0"/>
            <c:spPr>
              <a:solidFill>
                <a:srgbClr val="E10311"/>
              </a:solidFill>
            </c:spPr>
            <c:extLst>
              <c:ext xmlns:c16="http://schemas.microsoft.com/office/drawing/2014/chart" uri="{C3380CC4-5D6E-409C-BE32-E72D297353CC}">
                <c16:uniqueId val="{00000003-9D62-457D-B914-CE0CF6B8D6F4}"/>
              </c:ext>
            </c:extLst>
          </c:dPt>
          <c:dPt>
            <c:idx val="6"/>
            <c:invertIfNegative val="0"/>
            <c:bubble3D val="0"/>
            <c:spPr>
              <a:solidFill>
                <a:srgbClr val="E10000"/>
              </a:solidFill>
            </c:spPr>
            <c:extLst>
              <c:ext xmlns:c16="http://schemas.microsoft.com/office/drawing/2014/chart" uri="{C3380CC4-5D6E-409C-BE32-E72D297353CC}">
                <c16:uniqueId val="{00000005-9D62-457D-B914-CE0CF6B8D6F4}"/>
              </c:ext>
            </c:extLst>
          </c:dPt>
          <c:dPt>
            <c:idx val="8"/>
            <c:invertIfNegative val="0"/>
            <c:bubble3D val="0"/>
            <c:spPr>
              <a:solidFill>
                <a:srgbClr val="E10000"/>
              </a:solidFill>
            </c:spPr>
            <c:extLst>
              <c:ext xmlns:c16="http://schemas.microsoft.com/office/drawing/2014/chart" uri="{C3380CC4-5D6E-409C-BE32-E72D297353CC}">
                <c16:uniqueId val="{00000007-9D62-457D-B914-CE0CF6B8D6F4}"/>
              </c:ext>
            </c:extLst>
          </c:dPt>
          <c:dLbls>
            <c:spPr>
              <a:noFill/>
              <a:ln>
                <a:noFill/>
              </a:ln>
              <a:effectLst/>
            </c:spPr>
            <c:txPr>
              <a:bodyPr wrap="square" lIns="38100" tIns="19050" rIns="38100" bIns="19050" anchor="ctr">
                <a:spAutoFit/>
              </a:bodyPr>
              <a:lstStyle/>
              <a:p>
                <a:pPr>
                  <a:defRPr sz="600" baseline="0">
                    <a:solidFill>
                      <a:srgbClr val="44546A"/>
                    </a:solidFill>
                    <a:latin typeface="Helvetica Neue"/>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Arkusz1!$A$15:$A$19</c:f>
              <c:strCache>
                <c:ptCount val="5"/>
                <c:pt idx="0">
                  <c:v>3Q23</c:v>
                </c:pt>
                <c:pt idx="1">
                  <c:v>4Q23</c:v>
                </c:pt>
                <c:pt idx="2">
                  <c:v>1Q24</c:v>
                </c:pt>
                <c:pt idx="3">
                  <c:v>2Q24</c:v>
                </c:pt>
                <c:pt idx="4">
                  <c:v>3Q24</c:v>
                </c:pt>
              </c:strCache>
            </c:strRef>
          </c:cat>
          <c:val>
            <c:numRef>
              <c:f>Arkusz1!$B$15:$B$19</c:f>
              <c:numCache>
                <c:formatCode>0.0%</c:formatCode>
                <c:ptCount val="5"/>
                <c:pt idx="0">
                  <c:v>8.9999999999999993E-3</c:v>
                </c:pt>
                <c:pt idx="1">
                  <c:v>1.4999999999999999E-2</c:v>
                </c:pt>
                <c:pt idx="2">
                  <c:v>1.6E-2</c:v>
                </c:pt>
                <c:pt idx="3">
                  <c:v>2.3E-2</c:v>
                </c:pt>
                <c:pt idx="4">
                  <c:v>2.9000000000000001E-2</c:v>
                </c:pt>
              </c:numCache>
            </c:numRef>
          </c:val>
          <c:extLst>
            <c:ext xmlns:c16="http://schemas.microsoft.com/office/drawing/2014/chart" uri="{C3380CC4-5D6E-409C-BE32-E72D297353CC}">
              <c16:uniqueId val="{0000000C-9D62-457D-B914-CE0CF6B8D6F4}"/>
            </c:ext>
          </c:extLst>
        </c:ser>
        <c:dLbls>
          <c:dLblPos val="ctr"/>
          <c:showLegendKey val="0"/>
          <c:showVal val="1"/>
          <c:showCatName val="0"/>
          <c:showSerName val="0"/>
          <c:showPercent val="0"/>
          <c:showBubbleSize val="0"/>
        </c:dLbls>
        <c:gapWidth val="82"/>
        <c:axId val="132515712"/>
        <c:axId val="132517248"/>
      </c:barChart>
      <c:catAx>
        <c:axId val="132515712"/>
        <c:scaling>
          <c:orientation val="minMax"/>
        </c:scaling>
        <c:delete val="0"/>
        <c:axPos val="b"/>
        <c:numFmt formatCode="General" sourceLinked="0"/>
        <c:majorTickMark val="out"/>
        <c:minorTickMark val="none"/>
        <c:tickLblPos val="nextTo"/>
        <c:spPr>
          <a:ln>
            <a:solidFill>
              <a:srgbClr val="A6A6A6"/>
            </a:solidFill>
          </a:ln>
        </c:spPr>
        <c:txPr>
          <a:bodyPr/>
          <a:lstStyle/>
          <a:p>
            <a:pPr>
              <a:defRPr sz="600" baseline="0">
                <a:solidFill>
                  <a:schemeClr val="bg1">
                    <a:lumMod val="50000"/>
                  </a:schemeClr>
                </a:solidFill>
                <a:latin typeface="Helvetica Neue"/>
              </a:defRPr>
            </a:pPr>
            <a:endParaRPr lang="pl-PL"/>
          </a:p>
        </c:txPr>
        <c:crossAx val="132517248"/>
        <c:crosses val="autoZero"/>
        <c:auto val="1"/>
        <c:lblAlgn val="ctr"/>
        <c:lblOffset val="100"/>
        <c:noMultiLvlLbl val="0"/>
      </c:catAx>
      <c:valAx>
        <c:axId val="132517248"/>
        <c:scaling>
          <c:orientation val="minMax"/>
          <c:max val="2.9000000000000005E-2"/>
          <c:min val="0"/>
        </c:scaling>
        <c:delete val="1"/>
        <c:axPos val="l"/>
        <c:numFmt formatCode="0.0%" sourceLinked="1"/>
        <c:majorTickMark val="out"/>
        <c:minorTickMark val="none"/>
        <c:tickLblPos val="nextTo"/>
        <c:crossAx val="132515712"/>
        <c:crosses val="autoZero"/>
        <c:crossBetween val="between"/>
      </c:valAx>
      <c:spPr>
        <a:noFill/>
        <a:ln w="25400">
          <a:noFill/>
        </a:ln>
      </c:spPr>
    </c:plotArea>
    <c:plotVisOnly val="1"/>
    <c:dispBlanksAs val="gap"/>
    <c:showDLblsOverMax val="0"/>
  </c:chart>
  <c:txPr>
    <a:bodyPr/>
    <a:lstStyle/>
    <a:p>
      <a:pPr>
        <a:defRPr sz="1800"/>
      </a:pPr>
      <a:endParaRPr lang="pl-PL"/>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7.4695268940403736E-2"/>
          <c:w val="0.53023934172427523"/>
          <c:h val="0.75422142561385797"/>
        </c:manualLayout>
      </c:layout>
      <c:doughnutChart>
        <c:varyColors val="1"/>
        <c:ser>
          <c:idx val="0"/>
          <c:order val="0"/>
          <c:tx>
            <c:strRef>
              <c:f>Arkusz1!$B$1</c:f>
              <c:strCache>
                <c:ptCount val="1"/>
                <c:pt idx="0">
                  <c:v>Udział w kapitale UNIMOT S.A.</c:v>
                </c:pt>
              </c:strCache>
            </c:strRef>
          </c:tx>
          <c:spPr>
            <a:ln>
              <a:noFill/>
            </a:ln>
          </c:spPr>
          <c:dPt>
            <c:idx val="0"/>
            <c:bubble3D val="0"/>
            <c:spPr>
              <a:solidFill>
                <a:srgbClr val="021D49"/>
              </a:solidFill>
              <a:ln w="28575">
                <a:noFill/>
              </a:ln>
            </c:spPr>
            <c:extLst>
              <c:ext xmlns:c16="http://schemas.microsoft.com/office/drawing/2014/chart" uri="{C3380CC4-5D6E-409C-BE32-E72D297353CC}">
                <c16:uniqueId val="{00000001-9FF1-45AD-B35A-4A0F9CF005EA}"/>
              </c:ext>
            </c:extLst>
          </c:dPt>
          <c:dPt>
            <c:idx val="1"/>
            <c:bubble3D val="0"/>
            <c:spPr>
              <a:solidFill>
                <a:srgbClr val="44546A"/>
              </a:solidFill>
              <a:ln w="28575">
                <a:noFill/>
              </a:ln>
            </c:spPr>
            <c:extLst>
              <c:ext xmlns:c16="http://schemas.microsoft.com/office/drawing/2014/chart" uri="{C3380CC4-5D6E-409C-BE32-E72D297353CC}">
                <c16:uniqueId val="{00000003-9FF1-45AD-B35A-4A0F9CF005EA}"/>
              </c:ext>
            </c:extLst>
          </c:dPt>
          <c:dPt>
            <c:idx val="2"/>
            <c:bubble3D val="0"/>
            <c:spPr>
              <a:solidFill>
                <a:srgbClr val="E10000"/>
              </a:solidFill>
              <a:ln>
                <a:noFill/>
              </a:ln>
            </c:spPr>
            <c:extLst>
              <c:ext xmlns:c16="http://schemas.microsoft.com/office/drawing/2014/chart" uri="{C3380CC4-5D6E-409C-BE32-E72D297353CC}">
                <c16:uniqueId val="{00000005-9FF1-45AD-B35A-4A0F9CF005EA}"/>
              </c:ext>
            </c:extLst>
          </c:dPt>
          <c:dPt>
            <c:idx val="3"/>
            <c:bubble3D val="0"/>
            <c:spPr>
              <a:solidFill>
                <a:srgbClr val="5E77AE"/>
              </a:solidFill>
              <a:ln>
                <a:noFill/>
              </a:ln>
            </c:spPr>
            <c:extLst>
              <c:ext xmlns:c16="http://schemas.microsoft.com/office/drawing/2014/chart" uri="{C3380CC4-5D6E-409C-BE32-E72D297353CC}">
                <c16:uniqueId val="{00000007-9FF1-45AD-B35A-4A0F9CF005EA}"/>
              </c:ext>
            </c:extLst>
          </c:dPt>
          <c:dLbls>
            <c:spPr>
              <a:noFill/>
              <a:ln>
                <a:noFill/>
              </a:ln>
              <a:effectLst/>
            </c:spPr>
            <c:txPr>
              <a:bodyPr rot="0" vertOverflow="overflow" horzOverflow="overflow" vert="horz" wrap="square" lIns="38100" tIns="19050" rIns="38100" bIns="19050" anchor="ctr">
                <a:spAutoFit/>
              </a:bodyPr>
              <a:lstStyle/>
              <a:p>
                <a:pPr>
                  <a:defRPr sz="800">
                    <a:solidFill>
                      <a:schemeClr val="bg1"/>
                    </a:solidFill>
                  </a:defRPr>
                </a:pPr>
                <a:endParaRPr lang="pl-PL"/>
              </a:p>
            </c:txPr>
            <c:showLegendKey val="0"/>
            <c:showVal val="1"/>
            <c:showCatName val="0"/>
            <c:showSerName val="0"/>
            <c:showPercent val="0"/>
            <c:showBubbleSize val="0"/>
            <c:showLeaderLines val="1"/>
            <c:extLst>
              <c:ext xmlns:c15="http://schemas.microsoft.com/office/drawing/2012/chart" uri="{CE6537A1-D6FC-4f65-9D91-7224C49458BB}">
                <c15:spPr xmlns:c15="http://schemas.microsoft.com/office/drawing/2012/chart">
                  <a:prstGeom prst="rect">
                    <a:avLst/>
                  </a:prstGeom>
                </c15:spPr>
              </c:ext>
            </c:extLst>
          </c:dLbls>
          <c:cat>
            <c:strRef>
              <c:f>Arkusz1!$A$3:$A$7</c:f>
              <c:strCache>
                <c:ptCount val="5"/>
                <c:pt idx="0">
                  <c:v>Zbigniew Juroszek</c:v>
                </c:pt>
                <c:pt idx="1">
                  <c:v>N-N PTE</c:v>
                </c:pt>
                <c:pt idx="2">
                  <c:v>Unimot Express sp.z o.o.</c:v>
                </c:pt>
                <c:pt idx="3">
                  <c:v>Zemadon Limited</c:v>
                </c:pt>
                <c:pt idx="4">
                  <c:v>Pozostali</c:v>
                </c:pt>
              </c:strCache>
            </c:strRef>
          </c:cat>
          <c:val>
            <c:numRef>
              <c:f>Arkusz1!$B$3:$B$7</c:f>
              <c:numCache>
                <c:formatCode>0%</c:formatCode>
                <c:ptCount val="5"/>
                <c:pt idx="0">
                  <c:v>6.7900000000000002E-2</c:v>
                </c:pt>
                <c:pt idx="1">
                  <c:v>6.6199999999999995E-2</c:v>
                </c:pt>
                <c:pt idx="2">
                  <c:v>0.44</c:v>
                </c:pt>
                <c:pt idx="3">
                  <c:v>0.2</c:v>
                </c:pt>
                <c:pt idx="4">
                  <c:v>0.23</c:v>
                </c:pt>
              </c:numCache>
            </c:numRef>
          </c:val>
          <c:extLst>
            <c:ext xmlns:c16="http://schemas.microsoft.com/office/drawing/2014/chart" uri="{C3380CC4-5D6E-409C-BE32-E72D297353CC}">
              <c16:uniqueId val="{00000008-9FF1-45AD-B35A-4A0F9CF005EA}"/>
            </c:ext>
          </c:extLst>
        </c:ser>
        <c:dLbls>
          <c:showLegendKey val="0"/>
          <c:showVal val="1"/>
          <c:showCatName val="0"/>
          <c:showSerName val="0"/>
          <c:showPercent val="0"/>
          <c:showBubbleSize val="0"/>
          <c:showLeaderLines val="1"/>
        </c:dLbls>
        <c:firstSliceAng val="0"/>
        <c:holeSize val="50"/>
      </c:doughnutChart>
    </c:plotArea>
    <c:legend>
      <c:legendPos val="r"/>
      <c:legendEntry>
        <c:idx val="0"/>
        <c:txPr>
          <a:bodyPr/>
          <a:lstStyle/>
          <a:p>
            <a:pPr rtl="0">
              <a:defRPr sz="600">
                <a:solidFill>
                  <a:srgbClr val="44546A"/>
                </a:solidFill>
                <a:latin typeface="Helvetica" panose="020B0604020202020204" pitchFamily="34" charset="0"/>
                <a:cs typeface="Helvetica" panose="020B0604020202020204" pitchFamily="34" charset="0"/>
              </a:defRPr>
            </a:pPr>
            <a:endParaRPr lang="pl-PL"/>
          </a:p>
        </c:txPr>
      </c:legendEntry>
      <c:overlay val="0"/>
      <c:txPr>
        <a:bodyPr/>
        <a:lstStyle/>
        <a:p>
          <a:pPr rtl="0">
            <a:defRPr sz="600">
              <a:solidFill>
                <a:srgbClr val="44546A"/>
              </a:solidFill>
              <a:latin typeface="Helvetica" panose="020B0604020202020204" pitchFamily="34" charset="0"/>
              <a:cs typeface="Helvetica" panose="020B0604020202020204" pitchFamily="34" charset="0"/>
            </a:defRPr>
          </a:pPr>
          <a:endParaRPr lang="pl-PL"/>
        </a:p>
      </c:txPr>
    </c:legend>
    <c:plotVisOnly val="1"/>
    <c:dispBlanksAs val="gap"/>
    <c:showDLblsOverMax val="0"/>
  </c:chart>
  <c:txPr>
    <a:bodyPr/>
    <a:lstStyle/>
    <a:p>
      <a:pPr>
        <a:defRPr sz="1800"/>
      </a:pPr>
      <a:endParaRPr lang="pl-PL"/>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715797003048067"/>
          <c:y val="5.3742277593042662E-2"/>
          <c:w val="0.36769860486720352"/>
          <c:h val="0.76178578256122731"/>
        </c:manualLayout>
      </c:layout>
      <c:barChart>
        <c:barDir val="col"/>
        <c:grouping val="stacked"/>
        <c:varyColors val="0"/>
        <c:ser>
          <c:idx val="0"/>
          <c:order val="0"/>
          <c:tx>
            <c:strRef>
              <c:f>Arkusz1!$B$4</c:f>
              <c:strCache>
                <c:ptCount val="1"/>
                <c:pt idx="0">
                  <c:v>Paliwa / Fuels</c:v>
                </c:pt>
              </c:strCache>
            </c:strRef>
          </c:tx>
          <c:spPr>
            <a:solidFill>
              <a:srgbClr val="E10000"/>
            </a:solidFill>
            <a:ln>
              <a:noFill/>
            </a:ln>
            <a:effectLst>
              <a:glow>
                <a:schemeClr val="accent1">
                  <a:alpha val="40000"/>
                </a:schemeClr>
              </a:glow>
              <a:outerShdw blurRad="317500" sx="1000" sy="1000" algn="ctr" rotWithShape="0">
                <a:prstClr val="black">
                  <a:alpha val="25000"/>
                </a:prstClr>
              </a:outerShdw>
              <a:softEdge rad="0"/>
            </a:effectLst>
          </c:spPr>
          <c:invertIfNegative val="0"/>
          <c:dPt>
            <c:idx val="0"/>
            <c:invertIfNegative val="0"/>
            <c:bubble3D val="0"/>
            <c:extLst>
              <c:ext xmlns:c16="http://schemas.microsoft.com/office/drawing/2014/chart" uri="{C3380CC4-5D6E-409C-BE32-E72D297353CC}">
                <c16:uniqueId val="{00000000-ABFB-49E9-AC40-16C12AEF615D}"/>
              </c:ext>
            </c:extLst>
          </c:dPt>
          <c:dPt>
            <c:idx val="1"/>
            <c:invertIfNegative val="0"/>
            <c:bubble3D val="0"/>
            <c:extLst>
              <c:ext xmlns:c16="http://schemas.microsoft.com/office/drawing/2014/chart" uri="{C3380CC4-5D6E-409C-BE32-E72D297353CC}">
                <c16:uniqueId val="{00000001-ABFB-49E9-AC40-16C12AEF615D}"/>
              </c:ext>
            </c:extLst>
          </c:dPt>
          <c:dPt>
            <c:idx val="2"/>
            <c:invertIfNegative val="0"/>
            <c:bubble3D val="0"/>
            <c:extLst>
              <c:ext xmlns:c16="http://schemas.microsoft.com/office/drawing/2014/chart" uri="{C3380CC4-5D6E-409C-BE32-E72D297353CC}">
                <c16:uniqueId val="{00000002-ABFB-49E9-AC40-16C12AEF615D}"/>
              </c:ext>
            </c:extLst>
          </c:dPt>
          <c:dPt>
            <c:idx val="3"/>
            <c:invertIfNegative val="0"/>
            <c:bubble3D val="0"/>
            <c:extLst>
              <c:ext xmlns:c16="http://schemas.microsoft.com/office/drawing/2014/chart" uri="{C3380CC4-5D6E-409C-BE32-E72D297353CC}">
                <c16:uniqueId val="{00000003-ABFB-49E9-AC40-16C12AEF615D}"/>
              </c:ext>
            </c:extLst>
          </c:dPt>
          <c:dPt>
            <c:idx val="4"/>
            <c:invertIfNegative val="0"/>
            <c:bubble3D val="0"/>
            <c:extLst>
              <c:ext xmlns:c16="http://schemas.microsoft.com/office/drawing/2014/chart" uri="{C3380CC4-5D6E-409C-BE32-E72D297353CC}">
                <c16:uniqueId val="{00000004-ABFB-49E9-AC40-16C12AEF615D}"/>
              </c:ext>
            </c:extLst>
          </c:dPt>
          <c:dLbls>
            <c:dLbl>
              <c:idx val="0"/>
              <c:layout>
                <c:manualLayout>
                  <c:x val="-0.11447814482837425"/>
                  <c:y val="-6.721399675006847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BFB-49E9-AC40-16C12AEF615D}"/>
                </c:ext>
              </c:extLst>
            </c:dLbl>
            <c:dLbl>
              <c:idx val="1"/>
              <c:layout>
                <c:manualLayout>
                  <c:x val="0.12794616186700644"/>
                  <c:y val="3.350878016254022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FB-49E9-AC40-16C12AEF615D}"/>
                </c:ext>
              </c:extLst>
            </c:dLbl>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Arkusz1!$A$5:$A$6</c:f>
              <c:strCache>
                <c:ptCount val="2"/>
                <c:pt idx="0">
                  <c:v>3Q24</c:v>
                </c:pt>
                <c:pt idx="1">
                  <c:v>3Q23</c:v>
                </c:pt>
              </c:strCache>
            </c:strRef>
          </c:cat>
          <c:val>
            <c:numRef>
              <c:f>Arkusz1!$B$5:$B$6</c:f>
              <c:numCache>
                <c:formatCode>0.0%</c:formatCode>
                <c:ptCount val="2"/>
                <c:pt idx="0">
                  <c:v>0.65584216254685512</c:v>
                </c:pt>
                <c:pt idx="1">
                  <c:v>0.64704875443183274</c:v>
                </c:pt>
              </c:numCache>
            </c:numRef>
          </c:val>
          <c:extLst>
            <c:ext xmlns:c16="http://schemas.microsoft.com/office/drawing/2014/chart" uri="{C3380CC4-5D6E-409C-BE32-E72D297353CC}">
              <c16:uniqueId val="{00000005-ABFB-49E9-AC40-16C12AEF615D}"/>
            </c:ext>
          </c:extLst>
        </c:ser>
        <c:ser>
          <c:idx val="1"/>
          <c:order val="1"/>
          <c:tx>
            <c:strRef>
              <c:f>Arkusz1!$C$4</c:f>
              <c:strCache>
                <c:ptCount val="1"/>
                <c:pt idx="0">
                  <c:v>Gaz LPG / LPG</c:v>
                </c:pt>
              </c:strCache>
            </c:strRef>
          </c:tx>
          <c:spPr>
            <a:solidFill>
              <a:srgbClr val="071D49"/>
            </a:solidFill>
            <a:ln>
              <a:noFill/>
            </a:ln>
            <a:effectLst/>
          </c:spPr>
          <c:invertIfNegative val="0"/>
          <c:dLbls>
            <c:dLbl>
              <c:idx val="0"/>
              <c:layout>
                <c:manualLayout>
                  <c:x val="-0.10774413630905812"/>
                  <c:y val="0.1247371298673945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BFB-49E9-AC40-16C12AEF615D}"/>
                </c:ext>
              </c:extLst>
            </c:dLbl>
            <c:dLbl>
              <c:idx val="1"/>
              <c:layout>
                <c:manualLayout>
                  <c:x val="0.12121215334769038"/>
                  <c:y val="0.1940355353492802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BFB-49E9-AC40-16C12AEF615D}"/>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Arkusz1!$A$5:$A$6</c:f>
              <c:strCache>
                <c:ptCount val="2"/>
                <c:pt idx="0">
                  <c:v>3Q24</c:v>
                </c:pt>
                <c:pt idx="1">
                  <c:v>3Q23</c:v>
                </c:pt>
              </c:strCache>
            </c:strRef>
          </c:cat>
          <c:val>
            <c:numRef>
              <c:f>Arkusz1!$C$5:$C$6</c:f>
              <c:numCache>
                <c:formatCode>0.0%</c:formatCode>
                <c:ptCount val="2"/>
                <c:pt idx="0">
                  <c:v>5.5170457727955154E-2</c:v>
                </c:pt>
                <c:pt idx="1">
                  <c:v>7.3902964886509145E-2</c:v>
                </c:pt>
              </c:numCache>
            </c:numRef>
          </c:val>
          <c:extLst>
            <c:ext xmlns:c16="http://schemas.microsoft.com/office/drawing/2014/chart" uri="{C3380CC4-5D6E-409C-BE32-E72D297353CC}">
              <c16:uniqueId val="{00000008-ABFB-49E9-AC40-16C12AEF615D}"/>
            </c:ext>
          </c:extLst>
        </c:ser>
        <c:ser>
          <c:idx val="2"/>
          <c:order val="2"/>
          <c:tx>
            <c:strRef>
              <c:f>Arkusz1!$D$4</c:f>
              <c:strCache>
                <c:ptCount val="1"/>
                <c:pt idx="0">
                  <c:v>Gaz ziemny i energia / Natural gas and electricity</c:v>
                </c:pt>
              </c:strCache>
            </c:strRef>
          </c:tx>
          <c:spPr>
            <a:solidFill>
              <a:schemeClr val="accent3"/>
            </a:solidFill>
            <a:ln>
              <a:noFill/>
            </a:ln>
            <a:effectLst>
              <a:outerShdw blurRad="317500" algn="ctr" rotWithShape="0">
                <a:prstClr val="black">
                  <a:alpha val="25000"/>
                </a:prstClr>
              </a:outerShdw>
            </a:effectLst>
          </c:spPr>
          <c:invertIfNegative val="0"/>
          <c:dLbls>
            <c:dLbl>
              <c:idx val="0"/>
              <c:layout>
                <c:manualLayout>
                  <c:x val="-0.10437713204940005"/>
                  <c:y val="8.315808657826299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BFB-49E9-AC40-16C12AEF615D}"/>
                </c:ext>
              </c:extLst>
            </c:dLbl>
            <c:dLbl>
              <c:idx val="1"/>
              <c:layout>
                <c:manualLayout>
                  <c:x val="0.12794616186700644"/>
                  <c:y val="0.1593863326083374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BFB-49E9-AC40-16C12AEF615D}"/>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Arkusz1!$A$5:$A$6</c:f>
              <c:strCache>
                <c:ptCount val="2"/>
                <c:pt idx="0">
                  <c:v>3Q24</c:v>
                </c:pt>
                <c:pt idx="1">
                  <c:v>3Q23</c:v>
                </c:pt>
              </c:strCache>
            </c:strRef>
          </c:cat>
          <c:val>
            <c:numRef>
              <c:f>Arkusz1!$D$5:$D$6</c:f>
              <c:numCache>
                <c:formatCode>0.0%</c:formatCode>
                <c:ptCount val="2"/>
                <c:pt idx="0">
                  <c:v>5.509522590961858E-2</c:v>
                </c:pt>
                <c:pt idx="1">
                  <c:v>4.9140679642943212E-2</c:v>
                </c:pt>
              </c:numCache>
            </c:numRef>
          </c:val>
          <c:extLst>
            <c:ext xmlns:c16="http://schemas.microsoft.com/office/drawing/2014/chart" uri="{C3380CC4-5D6E-409C-BE32-E72D297353CC}">
              <c16:uniqueId val="{0000000B-ABFB-49E9-AC40-16C12AEF615D}"/>
            </c:ext>
          </c:extLst>
        </c:ser>
        <c:ser>
          <c:idx val="3"/>
          <c:order val="3"/>
          <c:tx>
            <c:strRef>
              <c:f>Arkusz1!$E$4</c:f>
              <c:strCache>
                <c:ptCount val="1"/>
                <c:pt idx="0">
                  <c:v>Stacje paliw /Gas stations</c:v>
                </c:pt>
              </c:strCache>
            </c:strRef>
          </c:tx>
          <c:spPr>
            <a:solidFill>
              <a:schemeClr val="accent4"/>
            </a:solidFill>
            <a:ln>
              <a:noFill/>
            </a:ln>
            <a:effectLst>
              <a:outerShdw blurRad="317500" algn="ctr" rotWithShape="0">
                <a:prstClr val="black">
                  <a:alpha val="25000"/>
                </a:prstClr>
              </a:outerShdw>
            </a:effectLst>
          </c:spPr>
          <c:invertIfNegative val="0"/>
          <c:dLbls>
            <c:dLbl>
              <c:idx val="0"/>
              <c:layout>
                <c:manualLayout>
                  <c:x val="-0.10437713204940005"/>
                  <c:y val="4.850888383732002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BFB-49E9-AC40-16C12AEF615D}"/>
                </c:ext>
              </c:extLst>
            </c:dLbl>
            <c:dLbl>
              <c:idx val="1"/>
              <c:layout>
                <c:manualLayout>
                  <c:x val="0.13468017038632257"/>
                  <c:y val="9.701776767464016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BFB-49E9-AC40-16C12AEF615D}"/>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Arkusz1!$A$5:$A$6</c:f>
              <c:strCache>
                <c:ptCount val="2"/>
                <c:pt idx="0">
                  <c:v>3Q24</c:v>
                </c:pt>
                <c:pt idx="1">
                  <c:v>3Q23</c:v>
                </c:pt>
              </c:strCache>
            </c:strRef>
          </c:cat>
          <c:val>
            <c:numRef>
              <c:f>Arkusz1!$E$5:$E$6</c:f>
              <c:numCache>
                <c:formatCode>0.0%</c:formatCode>
                <c:ptCount val="2"/>
                <c:pt idx="0">
                  <c:v>5.6228370852228232E-2</c:v>
                </c:pt>
                <c:pt idx="1">
                  <c:v>5.2043872565916978E-2</c:v>
                </c:pt>
              </c:numCache>
            </c:numRef>
          </c:val>
          <c:extLst>
            <c:ext xmlns:c16="http://schemas.microsoft.com/office/drawing/2014/chart" uri="{C3380CC4-5D6E-409C-BE32-E72D297353CC}">
              <c16:uniqueId val="{0000000E-ABFB-49E9-AC40-16C12AEF615D}"/>
            </c:ext>
          </c:extLst>
        </c:ser>
        <c:ser>
          <c:idx val="4"/>
          <c:order val="4"/>
          <c:tx>
            <c:strRef>
              <c:f>Arkusz1!$F$4</c:f>
              <c:strCache>
                <c:ptCount val="1"/>
                <c:pt idx="0">
                  <c:v>Bitumen / Bitumen</c:v>
                </c:pt>
              </c:strCache>
            </c:strRef>
          </c:tx>
          <c:invertIfNegative val="0"/>
          <c:dLbls>
            <c:dLbl>
              <c:idx val="0"/>
              <c:layout>
                <c:manualLayout>
                  <c:x val="-0.10774413630905813"/>
                  <c:y val="2.771936219275433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BFB-49E9-AC40-16C12AEF615D}"/>
                </c:ext>
              </c:extLst>
            </c:dLbl>
            <c:dLbl>
              <c:idx val="1"/>
              <c:layout>
                <c:manualLayout>
                  <c:x val="0.12794616186700644"/>
                  <c:y val="6.236856493369725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BFB-49E9-AC40-16C12AEF615D}"/>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Arkusz1!$A$5:$A$6</c:f>
              <c:strCache>
                <c:ptCount val="2"/>
                <c:pt idx="0">
                  <c:v>3Q24</c:v>
                </c:pt>
                <c:pt idx="1">
                  <c:v>3Q23</c:v>
                </c:pt>
              </c:strCache>
            </c:strRef>
          </c:cat>
          <c:val>
            <c:numRef>
              <c:f>Arkusz1!$F$5:$F$6</c:f>
              <c:numCache>
                <c:formatCode>0.0%</c:formatCode>
                <c:ptCount val="2"/>
                <c:pt idx="0">
                  <c:v>0.14043419192790046</c:v>
                </c:pt>
                <c:pt idx="1">
                  <c:v>0.14858048773876803</c:v>
                </c:pt>
              </c:numCache>
            </c:numRef>
          </c:val>
          <c:extLst>
            <c:ext xmlns:c16="http://schemas.microsoft.com/office/drawing/2014/chart" uri="{C3380CC4-5D6E-409C-BE32-E72D297353CC}">
              <c16:uniqueId val="{00000011-ABFB-49E9-AC40-16C12AEF615D}"/>
            </c:ext>
          </c:extLst>
        </c:ser>
        <c:ser>
          <c:idx val="5"/>
          <c:order val="5"/>
          <c:tx>
            <c:strRef>
              <c:f>Arkusz1!$G$4</c:f>
              <c:strCache>
                <c:ptCount val="1"/>
                <c:pt idx="0">
                  <c:v>Infrastruktura / Infrastructure</c:v>
                </c:pt>
              </c:strCache>
            </c:strRef>
          </c:tx>
          <c:invertIfNegative val="0"/>
          <c:dLbls>
            <c:dLbl>
              <c:idx val="0"/>
              <c:layout>
                <c:manualLayout>
                  <c:x val="-0.11111114056871618"/>
                  <c:y val="-2.07895216445657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BFB-49E9-AC40-16C12AEF615D}"/>
                </c:ext>
              </c:extLst>
            </c:dLbl>
            <c:dLbl>
              <c:idx val="1"/>
              <c:layout>
                <c:manualLayout>
                  <c:x val="0.13468017038632257"/>
                  <c:y val="6.929840548188583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ABFB-49E9-AC40-16C12AEF615D}"/>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Arkusz1!$A$5:$A$6</c:f>
              <c:strCache>
                <c:ptCount val="2"/>
                <c:pt idx="0">
                  <c:v>3Q24</c:v>
                </c:pt>
                <c:pt idx="1">
                  <c:v>3Q23</c:v>
                </c:pt>
              </c:strCache>
            </c:strRef>
          </c:cat>
          <c:val>
            <c:numRef>
              <c:f>Arkusz1!$G$5:$G$6</c:f>
              <c:numCache>
                <c:formatCode>0.0%</c:formatCode>
                <c:ptCount val="2"/>
                <c:pt idx="0">
                  <c:v>1.7497987411575155E-2</c:v>
                </c:pt>
                <c:pt idx="1">
                  <c:v>1.6908874389619449E-2</c:v>
                </c:pt>
              </c:numCache>
            </c:numRef>
          </c:val>
          <c:extLst>
            <c:ext xmlns:c16="http://schemas.microsoft.com/office/drawing/2014/chart" uri="{C3380CC4-5D6E-409C-BE32-E72D297353CC}">
              <c16:uniqueId val="{00000014-ABFB-49E9-AC40-16C12AEF615D}"/>
            </c:ext>
          </c:extLst>
        </c:ser>
        <c:ser>
          <c:idx val="6"/>
          <c:order val="6"/>
          <c:tx>
            <c:strRef>
              <c:f>Arkusz1!$H$4</c:f>
              <c:strCache>
                <c:ptCount val="1"/>
                <c:pt idx="0">
                  <c:v>Paliwa stałe / Solid fuels</c:v>
                </c:pt>
              </c:strCache>
            </c:strRef>
          </c:tx>
          <c:invertIfNegative val="0"/>
          <c:dLbls>
            <c:dLbl>
              <c:idx val="0"/>
              <c:layout>
                <c:manualLayout>
                  <c:x val="-0.10774413630905812"/>
                  <c:y val="-0.1108774487710173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ABFB-49E9-AC40-16C12AEF615D}"/>
                </c:ext>
              </c:extLst>
            </c:dLbl>
            <c:dLbl>
              <c:idx val="1"/>
              <c:layout>
                <c:manualLayout>
                  <c:x val="0.13468017038632257"/>
                  <c:y val="-9.008792712645158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ABFB-49E9-AC40-16C12AEF615D}"/>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Arkusz1!$A$5:$A$6</c:f>
              <c:strCache>
                <c:ptCount val="2"/>
                <c:pt idx="0">
                  <c:v>3Q24</c:v>
                </c:pt>
                <c:pt idx="1">
                  <c:v>3Q23</c:v>
                </c:pt>
              </c:strCache>
            </c:strRef>
          </c:cat>
          <c:val>
            <c:numRef>
              <c:f>Arkusz1!$H$5:$H$6</c:f>
              <c:numCache>
                <c:formatCode>0.0%</c:formatCode>
                <c:ptCount val="2"/>
                <c:pt idx="0">
                  <c:v>1.9731603623867267E-2</c:v>
                </c:pt>
                <c:pt idx="1">
                  <c:v>1.2374366344410484E-2</c:v>
                </c:pt>
              </c:numCache>
            </c:numRef>
          </c:val>
          <c:extLst>
            <c:ext xmlns:c16="http://schemas.microsoft.com/office/drawing/2014/chart" uri="{C3380CC4-5D6E-409C-BE32-E72D297353CC}">
              <c16:uniqueId val="{00000017-ABFB-49E9-AC40-16C12AEF615D}"/>
            </c:ext>
          </c:extLst>
        </c:ser>
        <c:dLbls>
          <c:dLblPos val="ctr"/>
          <c:showLegendKey val="0"/>
          <c:showVal val="1"/>
          <c:showCatName val="0"/>
          <c:showSerName val="0"/>
          <c:showPercent val="0"/>
          <c:showBubbleSize val="0"/>
        </c:dLbls>
        <c:gapWidth val="206"/>
        <c:overlap val="100"/>
        <c:axId val="867038639"/>
        <c:axId val="618567823"/>
      </c:barChart>
      <c:catAx>
        <c:axId val="867038639"/>
        <c:scaling>
          <c:orientation val="minMax"/>
        </c:scaling>
        <c:delete val="0"/>
        <c:axPos val="b"/>
        <c:numFmt formatCode="General" sourceLinked="1"/>
        <c:majorTickMark val="out"/>
        <c:minorTickMark val="none"/>
        <c:tickLblPos val="nextTo"/>
        <c:spPr>
          <a:noFill/>
          <a:ln>
            <a:solidFill>
              <a:schemeClr val="bg1">
                <a:lumMod val="75000"/>
              </a:schemeClr>
            </a:solidFill>
          </a:ln>
          <a:effectLst/>
        </c:spPr>
        <c:txPr>
          <a:bodyPr rot="-60000000" vert="horz"/>
          <a:lstStyle/>
          <a:p>
            <a:pPr>
              <a:defRPr/>
            </a:pPr>
            <a:endParaRPr lang="pl-PL"/>
          </a:p>
        </c:txPr>
        <c:crossAx val="618567823"/>
        <c:crosses val="autoZero"/>
        <c:auto val="1"/>
        <c:lblAlgn val="ctr"/>
        <c:lblOffset val="100"/>
        <c:noMultiLvlLbl val="0"/>
      </c:catAx>
      <c:valAx>
        <c:axId val="618567823"/>
        <c:scaling>
          <c:orientation val="minMax"/>
          <c:min val="0"/>
        </c:scaling>
        <c:delete val="1"/>
        <c:axPos val="l"/>
        <c:numFmt formatCode="0.0%" sourceLinked="1"/>
        <c:majorTickMark val="out"/>
        <c:minorTickMark val="none"/>
        <c:tickLblPos val="nextTo"/>
        <c:crossAx val="867038639"/>
        <c:crosses val="autoZero"/>
        <c:crossBetween val="between"/>
      </c:valAx>
      <c:spPr>
        <a:noFill/>
        <a:ln w="0">
          <a:noFill/>
        </a:ln>
        <a:effectLst/>
      </c:spPr>
    </c:plotArea>
    <c:legend>
      <c:legendPos val="r"/>
      <c:layout>
        <c:manualLayout>
          <c:xMode val="edge"/>
          <c:yMode val="edge"/>
          <c:x val="0.61176585057023014"/>
          <c:y val="8.9008072445753539E-2"/>
          <c:w val="0.3680321238718216"/>
          <c:h val="0.77347497127117282"/>
        </c:manualLayout>
      </c:layout>
      <c:overlay val="0"/>
    </c:legend>
    <c:plotVisOnly val="1"/>
    <c:dispBlanksAs val="zero"/>
    <c:showDLblsOverMax val="0"/>
  </c:chart>
  <c:spPr>
    <a:noFill/>
    <a:ln w="15875" cap="flat" cmpd="sng" algn="ctr">
      <a:noFill/>
      <a:round/>
    </a:ln>
    <a:effectLst/>
  </c:spPr>
  <c:txPr>
    <a:bodyPr anchor="t" anchorCtr="0"/>
    <a:lstStyle/>
    <a:p>
      <a:pPr>
        <a:defRPr sz="600">
          <a:ln>
            <a:noFill/>
          </a:ln>
          <a:solidFill>
            <a:schemeClr val="dk1"/>
          </a:solidFill>
          <a:latin typeface="Helvetica" panose="020B0604020202020204"/>
          <a:cs typeface="Helvetica" panose="020B0604020202020204"/>
        </a:defRPr>
      </a:pPr>
      <a:endParaRPr lang="pl-PL"/>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5660" cy="498057"/>
          </a:xfrm>
          <a:prstGeom prst="rect">
            <a:avLst/>
          </a:prstGeom>
        </p:spPr>
        <p:txBody>
          <a:bodyPr vert="horz" lIns="96090" tIns="48045" rIns="96090" bIns="48045" rtlCol="0"/>
          <a:lstStyle>
            <a:lvl1pPr algn="l">
              <a:defRPr sz="1300"/>
            </a:lvl1pPr>
          </a:lstStyle>
          <a:p>
            <a:endParaRPr lang="pl-PL"/>
          </a:p>
        </p:txBody>
      </p:sp>
      <p:sp>
        <p:nvSpPr>
          <p:cNvPr id="3" name="Symbol zastępczy daty 2"/>
          <p:cNvSpPr>
            <a:spLocks noGrp="1"/>
          </p:cNvSpPr>
          <p:nvPr>
            <p:ph type="dt" idx="1"/>
          </p:nvPr>
        </p:nvSpPr>
        <p:spPr>
          <a:xfrm>
            <a:off x="3850443" y="0"/>
            <a:ext cx="2945660" cy="498057"/>
          </a:xfrm>
          <a:prstGeom prst="rect">
            <a:avLst/>
          </a:prstGeom>
        </p:spPr>
        <p:txBody>
          <a:bodyPr vert="horz" lIns="96090" tIns="48045" rIns="96090" bIns="48045" rtlCol="0"/>
          <a:lstStyle>
            <a:lvl1pPr algn="r">
              <a:defRPr sz="1300"/>
            </a:lvl1pPr>
          </a:lstStyle>
          <a:p>
            <a:fld id="{C348D1D2-57F5-F54A-AFEB-0A170AAB206A}" type="datetimeFigureOut">
              <a:rPr lang="pl-PL" smtClean="0"/>
              <a:t>29.07.2026</a:t>
            </a:fld>
            <a:endParaRPr lang="pl-PL"/>
          </a:p>
        </p:txBody>
      </p:sp>
      <p:sp>
        <p:nvSpPr>
          <p:cNvPr id="4" name="Symbol zastępczy obrazu slajdu 3"/>
          <p:cNvSpPr>
            <a:spLocks noGrp="1" noRot="1" noChangeAspect="1"/>
          </p:cNvSpPr>
          <p:nvPr>
            <p:ph type="sldImg" idx="2"/>
          </p:nvPr>
        </p:nvSpPr>
        <p:spPr>
          <a:xfrm>
            <a:off x="2143125" y="1243013"/>
            <a:ext cx="2511425" cy="3348037"/>
          </a:xfrm>
          <a:prstGeom prst="rect">
            <a:avLst/>
          </a:prstGeom>
          <a:noFill/>
          <a:ln w="12700">
            <a:solidFill>
              <a:prstClr val="black"/>
            </a:solidFill>
          </a:ln>
        </p:spPr>
        <p:txBody>
          <a:bodyPr vert="horz" lIns="96090" tIns="48045" rIns="96090" bIns="48045" rtlCol="0" anchor="ctr"/>
          <a:lstStyle/>
          <a:p>
            <a:endParaRPr lang="pl-PL"/>
          </a:p>
        </p:txBody>
      </p:sp>
      <p:sp>
        <p:nvSpPr>
          <p:cNvPr id="5" name="Symbol zastępczy notatek 4"/>
          <p:cNvSpPr>
            <a:spLocks noGrp="1"/>
          </p:cNvSpPr>
          <p:nvPr>
            <p:ph type="body" sz="quarter" idx="3"/>
          </p:nvPr>
        </p:nvSpPr>
        <p:spPr>
          <a:xfrm>
            <a:off x="679768" y="4777193"/>
            <a:ext cx="5438140" cy="3908615"/>
          </a:xfrm>
          <a:prstGeom prst="rect">
            <a:avLst/>
          </a:prstGeom>
        </p:spPr>
        <p:txBody>
          <a:bodyPr vert="horz" lIns="96090" tIns="48045" rIns="96090" bIns="48045"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28584"/>
            <a:ext cx="2945660" cy="498056"/>
          </a:xfrm>
          <a:prstGeom prst="rect">
            <a:avLst/>
          </a:prstGeom>
        </p:spPr>
        <p:txBody>
          <a:bodyPr vert="horz" lIns="96090" tIns="48045" rIns="96090" bIns="48045" rtlCol="0" anchor="b"/>
          <a:lstStyle>
            <a:lvl1pPr algn="l">
              <a:defRPr sz="1300"/>
            </a:lvl1pPr>
          </a:lstStyle>
          <a:p>
            <a:endParaRPr lang="pl-PL"/>
          </a:p>
        </p:txBody>
      </p:sp>
      <p:sp>
        <p:nvSpPr>
          <p:cNvPr id="7" name="Symbol zastępczy numeru slajdu 6"/>
          <p:cNvSpPr>
            <a:spLocks noGrp="1"/>
          </p:cNvSpPr>
          <p:nvPr>
            <p:ph type="sldNum" sz="quarter" idx="5"/>
          </p:nvPr>
        </p:nvSpPr>
        <p:spPr>
          <a:xfrm>
            <a:off x="3850443" y="9428584"/>
            <a:ext cx="2945660" cy="498056"/>
          </a:xfrm>
          <a:prstGeom prst="rect">
            <a:avLst/>
          </a:prstGeom>
        </p:spPr>
        <p:txBody>
          <a:bodyPr vert="horz" lIns="96090" tIns="48045" rIns="96090" bIns="48045" rtlCol="0" anchor="b"/>
          <a:lstStyle>
            <a:lvl1pPr algn="r">
              <a:defRPr sz="1300"/>
            </a:lvl1pPr>
          </a:lstStyle>
          <a:p>
            <a:fld id="{3DA9AC0E-82D5-B547-A641-8C5E17A2068E}" type="slidenum">
              <a:rPr lang="pl-PL" smtClean="0"/>
              <a:t>‹#›</a:t>
            </a:fld>
            <a:endParaRPr lang="pl-PL"/>
          </a:p>
        </p:txBody>
      </p:sp>
    </p:spTree>
    <p:extLst>
      <p:ext uri="{BB962C8B-B14F-4D97-AF65-F5344CB8AC3E}">
        <p14:creationId xmlns:p14="http://schemas.microsoft.com/office/powerpoint/2010/main" val="1706412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pl-PL"/>
              <a:t>Kliknij, aby edytować styl</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CFB07CD-79C9-B141-B626-E75E2D2ABC36}" type="slidenum">
              <a:rPr lang="pl-PL" smtClean="0"/>
              <a:t>‹#›</a:t>
            </a:fld>
            <a:endParaRPr lang="pl-PL"/>
          </a:p>
        </p:txBody>
      </p:sp>
    </p:spTree>
    <p:extLst>
      <p:ext uri="{BB962C8B-B14F-4D97-AF65-F5344CB8AC3E}">
        <p14:creationId xmlns:p14="http://schemas.microsoft.com/office/powerpoint/2010/main" val="4191875180"/>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CFB07CD-79C9-B141-B626-E75E2D2ABC36}" type="slidenum">
              <a:rPr lang="pl-PL" smtClean="0"/>
              <a:t>‹#›</a:t>
            </a:fld>
            <a:endParaRPr lang="pl-PL"/>
          </a:p>
        </p:txBody>
      </p:sp>
    </p:spTree>
    <p:extLst>
      <p:ext uri="{BB962C8B-B14F-4D97-AF65-F5344CB8AC3E}">
        <p14:creationId xmlns:p14="http://schemas.microsoft.com/office/powerpoint/2010/main" val="349592513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CFB07CD-79C9-B141-B626-E75E2D2ABC36}" type="slidenum">
              <a:rPr lang="pl-PL" smtClean="0"/>
              <a:t>‹#›</a:t>
            </a:fld>
            <a:endParaRPr lang="pl-PL"/>
          </a:p>
        </p:txBody>
      </p:sp>
    </p:spTree>
    <p:extLst>
      <p:ext uri="{BB962C8B-B14F-4D97-AF65-F5344CB8AC3E}">
        <p14:creationId xmlns:p14="http://schemas.microsoft.com/office/powerpoint/2010/main" val="363175963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Nagłówek sekcji">
    <p:spTree>
      <p:nvGrpSpPr>
        <p:cNvPr id="1" name=""/>
        <p:cNvGrpSpPr/>
        <p:nvPr/>
      </p:nvGrpSpPr>
      <p:grpSpPr>
        <a:xfrm>
          <a:off x="0" y="0"/>
          <a:ext cx="0" cy="0"/>
          <a:chOff x="0" y="0"/>
          <a:chExt cx="0" cy="0"/>
        </a:xfrm>
      </p:grpSpPr>
      <p:sp>
        <p:nvSpPr>
          <p:cNvPr id="14" name="Symbol zastępczy stopki 4"/>
          <p:cNvSpPr>
            <a:spLocks noGrp="1"/>
          </p:cNvSpPr>
          <p:nvPr>
            <p:ph type="ftr" sz="quarter" idx="11"/>
          </p:nvPr>
        </p:nvSpPr>
        <p:spPr>
          <a:xfrm>
            <a:off x="2271713" y="8475141"/>
            <a:ext cx="2314575" cy="486833"/>
          </a:xfrm>
        </p:spPr>
        <p:txBody>
          <a:bodyPr/>
          <a:lstStyle/>
          <a:p>
            <a:endParaRPr lang="pl-PL" dirty="0"/>
          </a:p>
        </p:txBody>
      </p:sp>
      <p:sp>
        <p:nvSpPr>
          <p:cNvPr id="15" name="Prostokąt 14"/>
          <p:cNvSpPr/>
          <p:nvPr userDrawn="1"/>
        </p:nvSpPr>
        <p:spPr>
          <a:xfrm>
            <a:off x="266218" y="-2"/>
            <a:ext cx="27899" cy="1342067"/>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13"/>
          </a:p>
        </p:txBody>
      </p:sp>
      <p:pic>
        <p:nvPicPr>
          <p:cNvPr id="16" name="Obraz 15"/>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08270" y="368280"/>
            <a:ext cx="1358665" cy="710371"/>
          </a:xfrm>
          <a:prstGeom prst="rect">
            <a:avLst/>
          </a:prstGeom>
        </p:spPr>
      </p:pic>
      <p:cxnSp>
        <p:nvCxnSpPr>
          <p:cNvPr id="17" name="Łącznik prosty 16"/>
          <p:cNvCxnSpPr/>
          <p:nvPr userDrawn="1"/>
        </p:nvCxnSpPr>
        <p:spPr>
          <a:xfrm>
            <a:off x="6566934" y="8586480"/>
            <a:ext cx="29106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Symbol zastępczy numeru slajdu 5"/>
          <p:cNvSpPr>
            <a:spLocks noGrp="1"/>
          </p:cNvSpPr>
          <p:nvPr>
            <p:ph type="sldNum" sz="quarter" idx="12"/>
          </p:nvPr>
        </p:nvSpPr>
        <p:spPr>
          <a:xfrm>
            <a:off x="5202663" y="8635593"/>
            <a:ext cx="1543050" cy="486833"/>
          </a:xfrm>
        </p:spPr>
        <p:txBody>
          <a:bodyPr/>
          <a:lstStyle/>
          <a:p>
            <a:fld id="{0CFB07CD-79C9-B141-B626-E75E2D2ABC36}" type="slidenum">
              <a:rPr lang="pl-PL" smtClean="0"/>
              <a:t>‹#›</a:t>
            </a:fld>
            <a:endParaRPr lang="pl-PL" dirty="0"/>
          </a:p>
        </p:txBody>
      </p:sp>
    </p:spTree>
    <p:extLst>
      <p:ext uri="{BB962C8B-B14F-4D97-AF65-F5344CB8AC3E}">
        <p14:creationId xmlns:p14="http://schemas.microsoft.com/office/powerpoint/2010/main" val="823764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wa elementy zawartości">
    <p:spTree>
      <p:nvGrpSpPr>
        <p:cNvPr id="1" name=""/>
        <p:cNvGrpSpPr/>
        <p:nvPr/>
      </p:nvGrpSpPr>
      <p:grpSpPr>
        <a:xfrm>
          <a:off x="0" y="0"/>
          <a:ext cx="0" cy="0"/>
          <a:chOff x="0" y="0"/>
          <a:chExt cx="0" cy="0"/>
        </a:xfrm>
      </p:grpSpPr>
      <p:sp>
        <p:nvSpPr>
          <p:cNvPr id="21" name="Symbol zastępczy stopki 4"/>
          <p:cNvSpPr>
            <a:spLocks noGrp="1"/>
          </p:cNvSpPr>
          <p:nvPr>
            <p:ph type="ftr" sz="quarter" idx="11"/>
          </p:nvPr>
        </p:nvSpPr>
        <p:spPr>
          <a:xfrm>
            <a:off x="2271713" y="8484592"/>
            <a:ext cx="2314575" cy="486833"/>
          </a:xfrm>
        </p:spPr>
        <p:txBody>
          <a:bodyPr/>
          <a:lstStyle/>
          <a:p>
            <a:endParaRPr lang="pl-PL" dirty="0"/>
          </a:p>
        </p:txBody>
      </p:sp>
      <p:sp>
        <p:nvSpPr>
          <p:cNvPr id="22" name="Prostokąt 21"/>
          <p:cNvSpPr/>
          <p:nvPr userDrawn="1"/>
        </p:nvSpPr>
        <p:spPr>
          <a:xfrm>
            <a:off x="266218" y="9449"/>
            <a:ext cx="27899" cy="1342067"/>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13"/>
          </a:p>
        </p:txBody>
      </p:sp>
      <p:pic>
        <p:nvPicPr>
          <p:cNvPr id="23" name="Obraz 22"/>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08270" y="377731"/>
            <a:ext cx="1358665" cy="710371"/>
          </a:xfrm>
          <a:prstGeom prst="rect">
            <a:avLst/>
          </a:prstGeom>
        </p:spPr>
      </p:pic>
      <p:cxnSp>
        <p:nvCxnSpPr>
          <p:cNvPr id="24" name="Łącznik prosty 23"/>
          <p:cNvCxnSpPr/>
          <p:nvPr userDrawn="1"/>
        </p:nvCxnSpPr>
        <p:spPr>
          <a:xfrm>
            <a:off x="6566934" y="8595931"/>
            <a:ext cx="29106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Symbol zastępczy numeru slajdu 5"/>
          <p:cNvSpPr>
            <a:spLocks noGrp="1"/>
          </p:cNvSpPr>
          <p:nvPr>
            <p:ph type="sldNum" sz="quarter" idx="12"/>
          </p:nvPr>
        </p:nvSpPr>
        <p:spPr>
          <a:xfrm>
            <a:off x="5202663" y="8645044"/>
            <a:ext cx="1543050" cy="486833"/>
          </a:xfrm>
        </p:spPr>
        <p:txBody>
          <a:bodyPr/>
          <a:lstStyle/>
          <a:p>
            <a:fld id="{0CFB07CD-79C9-B141-B626-E75E2D2ABC36}" type="slidenum">
              <a:rPr lang="pl-PL" smtClean="0"/>
              <a:t>‹#›</a:t>
            </a:fld>
            <a:endParaRPr lang="pl-PL" dirty="0"/>
          </a:p>
        </p:txBody>
      </p:sp>
    </p:spTree>
    <p:extLst>
      <p:ext uri="{BB962C8B-B14F-4D97-AF65-F5344CB8AC3E}">
        <p14:creationId xmlns:p14="http://schemas.microsoft.com/office/powerpoint/2010/main" val="18415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orównanie">
    <p:spTree>
      <p:nvGrpSpPr>
        <p:cNvPr id="1" name=""/>
        <p:cNvGrpSpPr/>
        <p:nvPr/>
      </p:nvGrpSpPr>
      <p:grpSpPr>
        <a:xfrm>
          <a:off x="0" y="0"/>
          <a:ext cx="0" cy="0"/>
          <a:chOff x="0" y="0"/>
          <a:chExt cx="0" cy="0"/>
        </a:xfrm>
      </p:grpSpPr>
      <p:sp>
        <p:nvSpPr>
          <p:cNvPr id="17" name="Symbol zastępczy stopki 4"/>
          <p:cNvSpPr>
            <a:spLocks noGrp="1"/>
          </p:cNvSpPr>
          <p:nvPr>
            <p:ph type="ftr" sz="quarter" idx="11"/>
          </p:nvPr>
        </p:nvSpPr>
        <p:spPr>
          <a:xfrm>
            <a:off x="2271713" y="8475141"/>
            <a:ext cx="2314575" cy="486833"/>
          </a:xfrm>
        </p:spPr>
        <p:txBody>
          <a:bodyPr/>
          <a:lstStyle/>
          <a:p>
            <a:endParaRPr lang="pl-PL" dirty="0"/>
          </a:p>
        </p:txBody>
      </p:sp>
      <p:sp>
        <p:nvSpPr>
          <p:cNvPr id="18" name="Prostokąt 17"/>
          <p:cNvSpPr/>
          <p:nvPr userDrawn="1"/>
        </p:nvSpPr>
        <p:spPr>
          <a:xfrm>
            <a:off x="266218" y="-2"/>
            <a:ext cx="27899" cy="1342067"/>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13"/>
          </a:p>
        </p:txBody>
      </p:sp>
      <p:pic>
        <p:nvPicPr>
          <p:cNvPr id="19" name="Obraz 18"/>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08270" y="368280"/>
            <a:ext cx="1358665" cy="710371"/>
          </a:xfrm>
          <a:prstGeom prst="rect">
            <a:avLst/>
          </a:prstGeom>
        </p:spPr>
      </p:pic>
      <p:cxnSp>
        <p:nvCxnSpPr>
          <p:cNvPr id="20" name="Łącznik prosty 19"/>
          <p:cNvCxnSpPr/>
          <p:nvPr userDrawn="1"/>
        </p:nvCxnSpPr>
        <p:spPr>
          <a:xfrm>
            <a:off x="6566934" y="8586480"/>
            <a:ext cx="29106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Symbol zastępczy numeru slajdu 5"/>
          <p:cNvSpPr>
            <a:spLocks noGrp="1"/>
          </p:cNvSpPr>
          <p:nvPr>
            <p:ph type="sldNum" sz="quarter" idx="12"/>
          </p:nvPr>
        </p:nvSpPr>
        <p:spPr>
          <a:xfrm>
            <a:off x="5202663" y="8635593"/>
            <a:ext cx="1543050" cy="486833"/>
          </a:xfrm>
        </p:spPr>
        <p:txBody>
          <a:bodyPr/>
          <a:lstStyle/>
          <a:p>
            <a:fld id="{0CFB07CD-79C9-B141-B626-E75E2D2ABC36}" type="slidenum">
              <a:rPr lang="pl-PL" smtClean="0"/>
              <a:t>‹#›</a:t>
            </a:fld>
            <a:endParaRPr lang="pl-PL" dirty="0"/>
          </a:p>
        </p:txBody>
      </p:sp>
    </p:spTree>
    <p:extLst>
      <p:ext uri="{BB962C8B-B14F-4D97-AF65-F5344CB8AC3E}">
        <p14:creationId xmlns:p14="http://schemas.microsoft.com/office/powerpoint/2010/main" val="59642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ylko tytuł">
    <p:spTree>
      <p:nvGrpSpPr>
        <p:cNvPr id="1" name=""/>
        <p:cNvGrpSpPr/>
        <p:nvPr/>
      </p:nvGrpSpPr>
      <p:grpSpPr>
        <a:xfrm>
          <a:off x="0" y="0"/>
          <a:ext cx="0" cy="0"/>
          <a:chOff x="0" y="0"/>
          <a:chExt cx="0" cy="0"/>
        </a:xfrm>
      </p:grpSpPr>
      <p:sp>
        <p:nvSpPr>
          <p:cNvPr id="13" name="Symbol zastępczy stopki 4"/>
          <p:cNvSpPr>
            <a:spLocks noGrp="1"/>
          </p:cNvSpPr>
          <p:nvPr>
            <p:ph type="ftr" sz="quarter" idx="11"/>
          </p:nvPr>
        </p:nvSpPr>
        <p:spPr>
          <a:xfrm>
            <a:off x="2271713" y="8475141"/>
            <a:ext cx="2314575" cy="486833"/>
          </a:xfrm>
        </p:spPr>
        <p:txBody>
          <a:bodyPr/>
          <a:lstStyle/>
          <a:p>
            <a:endParaRPr lang="pl-PL" dirty="0"/>
          </a:p>
        </p:txBody>
      </p:sp>
      <p:sp>
        <p:nvSpPr>
          <p:cNvPr id="14" name="Prostokąt 13"/>
          <p:cNvSpPr/>
          <p:nvPr userDrawn="1"/>
        </p:nvSpPr>
        <p:spPr>
          <a:xfrm>
            <a:off x="266218" y="-2"/>
            <a:ext cx="27899" cy="1342067"/>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13"/>
          </a:p>
        </p:txBody>
      </p:sp>
      <p:pic>
        <p:nvPicPr>
          <p:cNvPr id="15" name="Obraz 14"/>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08270" y="368280"/>
            <a:ext cx="1358665" cy="710371"/>
          </a:xfrm>
          <a:prstGeom prst="rect">
            <a:avLst/>
          </a:prstGeom>
        </p:spPr>
      </p:pic>
      <p:cxnSp>
        <p:nvCxnSpPr>
          <p:cNvPr id="16" name="Łącznik prosty 15"/>
          <p:cNvCxnSpPr/>
          <p:nvPr userDrawn="1"/>
        </p:nvCxnSpPr>
        <p:spPr>
          <a:xfrm>
            <a:off x="6566934" y="8586480"/>
            <a:ext cx="29106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Symbol zastępczy numeru slajdu 5"/>
          <p:cNvSpPr>
            <a:spLocks noGrp="1"/>
          </p:cNvSpPr>
          <p:nvPr>
            <p:ph type="sldNum" sz="quarter" idx="12"/>
          </p:nvPr>
        </p:nvSpPr>
        <p:spPr>
          <a:xfrm>
            <a:off x="5202663" y="8635593"/>
            <a:ext cx="1543050" cy="486833"/>
          </a:xfrm>
        </p:spPr>
        <p:txBody>
          <a:bodyPr/>
          <a:lstStyle/>
          <a:p>
            <a:fld id="{0CFB07CD-79C9-B141-B626-E75E2D2ABC36}" type="slidenum">
              <a:rPr lang="pl-PL" smtClean="0"/>
              <a:t>‹#›</a:t>
            </a:fld>
            <a:endParaRPr lang="pl-PL" dirty="0"/>
          </a:p>
        </p:txBody>
      </p:sp>
    </p:spTree>
    <p:extLst>
      <p:ext uri="{BB962C8B-B14F-4D97-AF65-F5344CB8AC3E}">
        <p14:creationId xmlns:p14="http://schemas.microsoft.com/office/powerpoint/2010/main" val="1849702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Zawartość z podpisem">
    <p:spTree>
      <p:nvGrpSpPr>
        <p:cNvPr id="1" name=""/>
        <p:cNvGrpSpPr/>
        <p:nvPr/>
      </p:nvGrpSpPr>
      <p:grpSpPr>
        <a:xfrm>
          <a:off x="0" y="0"/>
          <a:ext cx="0" cy="0"/>
          <a:chOff x="0" y="0"/>
          <a:chExt cx="0" cy="0"/>
        </a:xfrm>
      </p:grpSpPr>
      <p:sp>
        <p:nvSpPr>
          <p:cNvPr id="15" name="Symbol zastępczy stopki 4"/>
          <p:cNvSpPr>
            <a:spLocks noGrp="1"/>
          </p:cNvSpPr>
          <p:nvPr>
            <p:ph type="ftr" sz="quarter" idx="11"/>
          </p:nvPr>
        </p:nvSpPr>
        <p:spPr>
          <a:xfrm>
            <a:off x="2271713" y="8475141"/>
            <a:ext cx="2314575" cy="486833"/>
          </a:xfrm>
        </p:spPr>
        <p:txBody>
          <a:bodyPr/>
          <a:lstStyle/>
          <a:p>
            <a:endParaRPr lang="pl-PL" dirty="0"/>
          </a:p>
        </p:txBody>
      </p:sp>
      <p:sp>
        <p:nvSpPr>
          <p:cNvPr id="16" name="Prostokąt 15"/>
          <p:cNvSpPr/>
          <p:nvPr userDrawn="1"/>
        </p:nvSpPr>
        <p:spPr>
          <a:xfrm>
            <a:off x="266218" y="-2"/>
            <a:ext cx="27899" cy="1342067"/>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13"/>
          </a:p>
        </p:txBody>
      </p:sp>
      <p:pic>
        <p:nvPicPr>
          <p:cNvPr id="17" name="Obraz 16"/>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08270" y="368280"/>
            <a:ext cx="1358665" cy="710371"/>
          </a:xfrm>
          <a:prstGeom prst="rect">
            <a:avLst/>
          </a:prstGeom>
        </p:spPr>
      </p:pic>
      <p:cxnSp>
        <p:nvCxnSpPr>
          <p:cNvPr id="18" name="Łącznik prosty 17"/>
          <p:cNvCxnSpPr/>
          <p:nvPr userDrawn="1"/>
        </p:nvCxnSpPr>
        <p:spPr>
          <a:xfrm>
            <a:off x="6566934" y="8586480"/>
            <a:ext cx="29106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Symbol zastępczy numeru slajdu 5"/>
          <p:cNvSpPr>
            <a:spLocks noGrp="1"/>
          </p:cNvSpPr>
          <p:nvPr>
            <p:ph type="sldNum" sz="quarter" idx="12"/>
          </p:nvPr>
        </p:nvSpPr>
        <p:spPr>
          <a:xfrm>
            <a:off x="5202663" y="8635593"/>
            <a:ext cx="1543050" cy="486833"/>
          </a:xfrm>
        </p:spPr>
        <p:txBody>
          <a:bodyPr/>
          <a:lstStyle/>
          <a:p>
            <a:fld id="{0CFB07CD-79C9-B141-B626-E75E2D2ABC36}" type="slidenum">
              <a:rPr lang="pl-PL" smtClean="0"/>
              <a:t>‹#›</a:t>
            </a:fld>
            <a:endParaRPr lang="pl-PL" dirty="0"/>
          </a:p>
        </p:txBody>
      </p:sp>
    </p:spTree>
    <p:extLst>
      <p:ext uri="{BB962C8B-B14F-4D97-AF65-F5344CB8AC3E}">
        <p14:creationId xmlns:p14="http://schemas.microsoft.com/office/powerpoint/2010/main" val="930991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Obraz z podpisem">
    <p:spTree>
      <p:nvGrpSpPr>
        <p:cNvPr id="1" name=""/>
        <p:cNvGrpSpPr/>
        <p:nvPr/>
      </p:nvGrpSpPr>
      <p:grpSpPr>
        <a:xfrm>
          <a:off x="0" y="0"/>
          <a:ext cx="0" cy="0"/>
          <a:chOff x="0" y="0"/>
          <a:chExt cx="0" cy="0"/>
        </a:xfrm>
      </p:grpSpPr>
      <p:sp>
        <p:nvSpPr>
          <p:cNvPr id="9" name="Symbol zastępczy stopki 4"/>
          <p:cNvSpPr>
            <a:spLocks noGrp="1"/>
          </p:cNvSpPr>
          <p:nvPr>
            <p:ph type="ftr" sz="quarter" idx="11"/>
          </p:nvPr>
        </p:nvSpPr>
        <p:spPr>
          <a:xfrm>
            <a:off x="2271713" y="8475141"/>
            <a:ext cx="2314575" cy="486833"/>
          </a:xfrm>
        </p:spPr>
        <p:txBody>
          <a:bodyPr/>
          <a:lstStyle/>
          <a:p>
            <a:endParaRPr lang="pl-PL" dirty="0"/>
          </a:p>
        </p:txBody>
      </p:sp>
      <p:sp>
        <p:nvSpPr>
          <p:cNvPr id="10" name="Prostokąt 9"/>
          <p:cNvSpPr/>
          <p:nvPr userDrawn="1"/>
        </p:nvSpPr>
        <p:spPr>
          <a:xfrm>
            <a:off x="266218" y="-2"/>
            <a:ext cx="27899" cy="1342067"/>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13"/>
          </a:p>
        </p:txBody>
      </p:sp>
      <p:pic>
        <p:nvPicPr>
          <p:cNvPr id="11" name="Obraz 10"/>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08270" y="368280"/>
            <a:ext cx="1358665" cy="710371"/>
          </a:xfrm>
          <a:prstGeom prst="rect">
            <a:avLst/>
          </a:prstGeom>
        </p:spPr>
      </p:pic>
      <p:cxnSp>
        <p:nvCxnSpPr>
          <p:cNvPr id="12" name="Łącznik prosty 11"/>
          <p:cNvCxnSpPr/>
          <p:nvPr userDrawn="1"/>
        </p:nvCxnSpPr>
        <p:spPr>
          <a:xfrm>
            <a:off x="6566934" y="8586480"/>
            <a:ext cx="29106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Symbol zastępczy numeru slajdu 5"/>
          <p:cNvSpPr>
            <a:spLocks noGrp="1"/>
          </p:cNvSpPr>
          <p:nvPr>
            <p:ph type="sldNum" sz="quarter" idx="12"/>
          </p:nvPr>
        </p:nvSpPr>
        <p:spPr>
          <a:xfrm>
            <a:off x="5202663" y="8635593"/>
            <a:ext cx="1543050" cy="486833"/>
          </a:xfrm>
        </p:spPr>
        <p:txBody>
          <a:bodyPr/>
          <a:lstStyle/>
          <a:p>
            <a:fld id="{0CFB07CD-79C9-B141-B626-E75E2D2ABC36}" type="slidenum">
              <a:rPr lang="pl-PL" smtClean="0"/>
              <a:t>‹#›</a:t>
            </a:fld>
            <a:endParaRPr lang="pl-PL" dirty="0"/>
          </a:p>
        </p:txBody>
      </p:sp>
    </p:spTree>
    <p:extLst>
      <p:ext uri="{BB962C8B-B14F-4D97-AF65-F5344CB8AC3E}">
        <p14:creationId xmlns:p14="http://schemas.microsoft.com/office/powerpoint/2010/main" val="616036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ytuł i tekst pionowy">
    <p:spTree>
      <p:nvGrpSpPr>
        <p:cNvPr id="1" name=""/>
        <p:cNvGrpSpPr/>
        <p:nvPr/>
      </p:nvGrpSpPr>
      <p:grpSpPr>
        <a:xfrm>
          <a:off x="0" y="0"/>
          <a:ext cx="0" cy="0"/>
          <a:chOff x="0" y="0"/>
          <a:chExt cx="0" cy="0"/>
        </a:xfrm>
      </p:grpSpPr>
      <p:sp>
        <p:nvSpPr>
          <p:cNvPr id="14" name="Symbol zastępczy stopki 4"/>
          <p:cNvSpPr>
            <a:spLocks noGrp="1"/>
          </p:cNvSpPr>
          <p:nvPr>
            <p:ph type="ftr" sz="quarter" idx="11"/>
          </p:nvPr>
        </p:nvSpPr>
        <p:spPr>
          <a:xfrm>
            <a:off x="2271713" y="8475141"/>
            <a:ext cx="2314575" cy="486833"/>
          </a:xfrm>
        </p:spPr>
        <p:txBody>
          <a:bodyPr/>
          <a:lstStyle/>
          <a:p>
            <a:endParaRPr lang="pl-PL" dirty="0"/>
          </a:p>
        </p:txBody>
      </p:sp>
      <p:sp>
        <p:nvSpPr>
          <p:cNvPr id="15" name="Prostokąt 14"/>
          <p:cNvSpPr/>
          <p:nvPr userDrawn="1"/>
        </p:nvSpPr>
        <p:spPr>
          <a:xfrm>
            <a:off x="266218" y="-2"/>
            <a:ext cx="27899" cy="1342067"/>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13"/>
          </a:p>
        </p:txBody>
      </p:sp>
      <p:pic>
        <p:nvPicPr>
          <p:cNvPr id="16" name="Obraz 15"/>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08270" y="368280"/>
            <a:ext cx="1358665" cy="710371"/>
          </a:xfrm>
          <a:prstGeom prst="rect">
            <a:avLst/>
          </a:prstGeom>
        </p:spPr>
      </p:pic>
      <p:cxnSp>
        <p:nvCxnSpPr>
          <p:cNvPr id="17" name="Łącznik prosty 16"/>
          <p:cNvCxnSpPr/>
          <p:nvPr userDrawn="1"/>
        </p:nvCxnSpPr>
        <p:spPr>
          <a:xfrm>
            <a:off x="6566934" y="8586480"/>
            <a:ext cx="29106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Symbol zastępczy numeru slajdu 5"/>
          <p:cNvSpPr>
            <a:spLocks noGrp="1"/>
          </p:cNvSpPr>
          <p:nvPr>
            <p:ph type="sldNum" sz="quarter" idx="12"/>
          </p:nvPr>
        </p:nvSpPr>
        <p:spPr>
          <a:xfrm>
            <a:off x="5202663" y="8635593"/>
            <a:ext cx="1543050" cy="486833"/>
          </a:xfrm>
        </p:spPr>
        <p:txBody>
          <a:bodyPr/>
          <a:lstStyle/>
          <a:p>
            <a:fld id="{0CFB07CD-79C9-B141-B626-E75E2D2ABC36}" type="slidenum">
              <a:rPr lang="pl-PL" smtClean="0"/>
              <a:t>‹#›</a:t>
            </a:fld>
            <a:endParaRPr lang="pl-PL" dirty="0"/>
          </a:p>
        </p:txBody>
      </p:sp>
    </p:spTree>
    <p:extLst>
      <p:ext uri="{BB962C8B-B14F-4D97-AF65-F5344CB8AC3E}">
        <p14:creationId xmlns:p14="http://schemas.microsoft.com/office/powerpoint/2010/main" val="706541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ytuł pionowy i tekst">
    <p:spTree>
      <p:nvGrpSpPr>
        <p:cNvPr id="1" name=""/>
        <p:cNvGrpSpPr/>
        <p:nvPr/>
      </p:nvGrpSpPr>
      <p:grpSpPr>
        <a:xfrm>
          <a:off x="0" y="0"/>
          <a:ext cx="0" cy="0"/>
          <a:chOff x="0" y="0"/>
          <a:chExt cx="0" cy="0"/>
        </a:xfrm>
      </p:grpSpPr>
      <p:sp>
        <p:nvSpPr>
          <p:cNvPr id="14" name="Symbol zastępczy stopki 4"/>
          <p:cNvSpPr>
            <a:spLocks noGrp="1"/>
          </p:cNvSpPr>
          <p:nvPr>
            <p:ph type="ftr" sz="quarter" idx="11"/>
          </p:nvPr>
        </p:nvSpPr>
        <p:spPr>
          <a:xfrm>
            <a:off x="2271713" y="8475141"/>
            <a:ext cx="2314575" cy="486833"/>
          </a:xfrm>
        </p:spPr>
        <p:txBody>
          <a:bodyPr/>
          <a:lstStyle/>
          <a:p>
            <a:endParaRPr lang="pl-PL" dirty="0"/>
          </a:p>
        </p:txBody>
      </p:sp>
      <p:sp>
        <p:nvSpPr>
          <p:cNvPr id="15" name="Prostokąt 14"/>
          <p:cNvSpPr/>
          <p:nvPr userDrawn="1"/>
        </p:nvSpPr>
        <p:spPr>
          <a:xfrm>
            <a:off x="266218" y="-2"/>
            <a:ext cx="27899" cy="1342067"/>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13"/>
          </a:p>
        </p:txBody>
      </p:sp>
      <p:pic>
        <p:nvPicPr>
          <p:cNvPr id="16" name="Obraz 15"/>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08270" y="368280"/>
            <a:ext cx="1358665" cy="710371"/>
          </a:xfrm>
          <a:prstGeom prst="rect">
            <a:avLst/>
          </a:prstGeom>
        </p:spPr>
      </p:pic>
      <p:cxnSp>
        <p:nvCxnSpPr>
          <p:cNvPr id="17" name="Łącznik prosty 16"/>
          <p:cNvCxnSpPr/>
          <p:nvPr userDrawn="1"/>
        </p:nvCxnSpPr>
        <p:spPr>
          <a:xfrm>
            <a:off x="6566934" y="8586480"/>
            <a:ext cx="29106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Symbol zastępczy numeru slajdu 5"/>
          <p:cNvSpPr>
            <a:spLocks noGrp="1"/>
          </p:cNvSpPr>
          <p:nvPr>
            <p:ph type="sldNum" sz="quarter" idx="12"/>
          </p:nvPr>
        </p:nvSpPr>
        <p:spPr>
          <a:xfrm>
            <a:off x="5202663" y="8635593"/>
            <a:ext cx="1543050" cy="486833"/>
          </a:xfrm>
        </p:spPr>
        <p:txBody>
          <a:bodyPr/>
          <a:lstStyle/>
          <a:p>
            <a:fld id="{0CFB07CD-79C9-B141-B626-E75E2D2ABC36}" type="slidenum">
              <a:rPr lang="pl-PL" smtClean="0"/>
              <a:t>‹#›</a:t>
            </a:fld>
            <a:endParaRPr lang="pl-PL" dirty="0"/>
          </a:p>
        </p:txBody>
      </p:sp>
    </p:spTree>
    <p:extLst>
      <p:ext uri="{BB962C8B-B14F-4D97-AF65-F5344CB8AC3E}">
        <p14:creationId xmlns:p14="http://schemas.microsoft.com/office/powerpoint/2010/main" val="140099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CFB07CD-79C9-B141-B626-E75E2D2ABC36}" type="slidenum">
              <a:rPr lang="pl-PL" smtClean="0"/>
              <a:t>‹#›</a:t>
            </a:fld>
            <a:endParaRPr lang="pl-PL"/>
          </a:p>
        </p:txBody>
      </p:sp>
    </p:spTree>
    <p:extLst>
      <p:ext uri="{BB962C8B-B14F-4D97-AF65-F5344CB8AC3E}">
        <p14:creationId xmlns:p14="http://schemas.microsoft.com/office/powerpoint/2010/main" val="233733112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pl-PL"/>
              <a:t>Kliknij, aby edytować styl</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CFB07CD-79C9-B141-B626-E75E2D2ABC36}" type="slidenum">
              <a:rPr lang="pl-PL" smtClean="0"/>
              <a:t>‹#›</a:t>
            </a:fld>
            <a:endParaRPr lang="pl-PL"/>
          </a:p>
        </p:txBody>
      </p:sp>
    </p:spTree>
    <p:extLst>
      <p:ext uri="{BB962C8B-B14F-4D97-AF65-F5344CB8AC3E}">
        <p14:creationId xmlns:p14="http://schemas.microsoft.com/office/powerpoint/2010/main" val="424608941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0CFB07CD-79C9-B141-B626-E75E2D2ABC36}" type="slidenum">
              <a:rPr lang="pl-PL" smtClean="0"/>
              <a:t>‹#›</a:t>
            </a:fld>
            <a:endParaRPr lang="pl-PL"/>
          </a:p>
        </p:txBody>
      </p:sp>
    </p:spTree>
    <p:extLst>
      <p:ext uri="{BB962C8B-B14F-4D97-AF65-F5344CB8AC3E}">
        <p14:creationId xmlns:p14="http://schemas.microsoft.com/office/powerpoint/2010/main" val="425924869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pl-PL"/>
              <a:t>Kliknij, aby edytować styl</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Kliknij, aby edytować style wzorca tekstu</a:t>
            </a:r>
          </a:p>
        </p:txBody>
      </p:sp>
      <p:sp>
        <p:nvSpPr>
          <p:cNvPr id="4" name="Content Placeholder 3"/>
          <p:cNvSpPr>
            <a:spLocks noGrp="1"/>
          </p:cNvSpPr>
          <p:nvPr>
            <p:ph sz="half" idx="2"/>
          </p:nvPr>
        </p:nvSpPr>
        <p:spPr>
          <a:xfrm>
            <a:off x="472381" y="3340100"/>
            <a:ext cx="2901255" cy="4912784"/>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Kliknij, aby edytować style wzorca tekstu</a:t>
            </a:r>
          </a:p>
        </p:txBody>
      </p:sp>
      <p:sp>
        <p:nvSpPr>
          <p:cNvPr id="6" name="Content Placeholder 5"/>
          <p:cNvSpPr>
            <a:spLocks noGrp="1"/>
          </p:cNvSpPr>
          <p:nvPr>
            <p:ph sz="quarter" idx="4"/>
          </p:nvPr>
        </p:nvSpPr>
        <p:spPr>
          <a:xfrm>
            <a:off x="3471863" y="3340100"/>
            <a:ext cx="2915543" cy="4912784"/>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0CFB07CD-79C9-B141-B626-E75E2D2ABC36}" type="slidenum">
              <a:rPr lang="pl-PL" smtClean="0"/>
              <a:t>‹#›</a:t>
            </a:fld>
            <a:endParaRPr lang="pl-PL"/>
          </a:p>
        </p:txBody>
      </p:sp>
    </p:spTree>
    <p:extLst>
      <p:ext uri="{BB962C8B-B14F-4D97-AF65-F5344CB8AC3E}">
        <p14:creationId xmlns:p14="http://schemas.microsoft.com/office/powerpoint/2010/main" val="197321050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0CFB07CD-79C9-B141-B626-E75E2D2ABC36}" type="slidenum">
              <a:rPr lang="pl-PL" smtClean="0"/>
              <a:t>‹#›</a:t>
            </a:fld>
            <a:endParaRPr lang="pl-PL"/>
          </a:p>
        </p:txBody>
      </p:sp>
    </p:spTree>
    <p:extLst>
      <p:ext uri="{BB962C8B-B14F-4D97-AF65-F5344CB8AC3E}">
        <p14:creationId xmlns:p14="http://schemas.microsoft.com/office/powerpoint/2010/main" val="312797807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0CFB07CD-79C9-B141-B626-E75E2D2ABC36}" type="slidenum">
              <a:rPr lang="pl-PL" smtClean="0"/>
              <a:t>‹#›</a:t>
            </a:fld>
            <a:endParaRPr lang="pl-PL"/>
          </a:p>
        </p:txBody>
      </p:sp>
    </p:spTree>
    <p:extLst>
      <p:ext uri="{BB962C8B-B14F-4D97-AF65-F5344CB8AC3E}">
        <p14:creationId xmlns:p14="http://schemas.microsoft.com/office/powerpoint/2010/main" val="425868445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pl-PL"/>
              <a:t>Kliknij, aby edytować styl</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Kliknij, aby edytować style wzorca tekstu</a:t>
            </a:r>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0CFB07CD-79C9-B141-B626-E75E2D2ABC36}" type="slidenum">
              <a:rPr lang="pl-PL" smtClean="0"/>
              <a:t>‹#›</a:t>
            </a:fld>
            <a:endParaRPr lang="pl-PL"/>
          </a:p>
        </p:txBody>
      </p:sp>
    </p:spTree>
    <p:extLst>
      <p:ext uri="{BB962C8B-B14F-4D97-AF65-F5344CB8AC3E}">
        <p14:creationId xmlns:p14="http://schemas.microsoft.com/office/powerpoint/2010/main" val="252956311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pl-PL"/>
              <a:t>Kliknij, aby edytować styl</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pl-PL"/>
              <a:t>Kliknij ikonę, aby dodać obraz</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Kliknij, aby edytować style wzorca tekstu</a:t>
            </a:r>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0CFB07CD-79C9-B141-B626-E75E2D2ABC36}" type="slidenum">
              <a:rPr lang="pl-PL" smtClean="0"/>
              <a:t>‹#›</a:t>
            </a:fld>
            <a:endParaRPr lang="pl-PL"/>
          </a:p>
        </p:txBody>
      </p:sp>
    </p:spTree>
    <p:extLst>
      <p:ext uri="{BB962C8B-B14F-4D97-AF65-F5344CB8AC3E}">
        <p14:creationId xmlns:p14="http://schemas.microsoft.com/office/powerpoint/2010/main" val="3129799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l-PL"/>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0CFB07CD-79C9-B141-B626-E75E2D2ABC36}" type="slidenum">
              <a:rPr lang="pl-PL" smtClean="0"/>
              <a:t>‹#›</a:t>
            </a:fld>
            <a:endParaRPr lang="pl-PL"/>
          </a:p>
        </p:txBody>
      </p:sp>
    </p:spTree>
    <p:extLst>
      <p:ext uri="{BB962C8B-B14F-4D97-AF65-F5344CB8AC3E}">
        <p14:creationId xmlns:p14="http://schemas.microsoft.com/office/powerpoint/2010/main" val="53357657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51" r:id="rId12"/>
    <p:sldLayoutId id="2147483652" r:id="rId13"/>
    <p:sldLayoutId id="2147483653" r:id="rId14"/>
    <p:sldLayoutId id="2147483654" r:id="rId15"/>
    <p:sldLayoutId id="2147483656" r:id="rId16"/>
    <p:sldLayoutId id="2147483657" r:id="rId17"/>
    <p:sldLayoutId id="2147483658" r:id="rId18"/>
    <p:sldLayoutId id="2147483659"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image" Target="../media/image2.jpg"/><Relationship Id="rId7" Type="http://schemas.openxmlformats.org/officeDocument/2006/relationships/chart" Target="../charts/chart4.xml"/><Relationship Id="rId2" Type="http://schemas.openxmlformats.org/officeDocument/2006/relationships/chart" Target="../charts/chart1.xml"/><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6">
            <a:extLst>
              <a:ext uri="{FF2B5EF4-FFF2-40B4-BE49-F238E27FC236}">
                <a16:creationId xmlns:a16="http://schemas.microsoft.com/office/drawing/2014/main" id="{12473D14-1AA1-F485-A9E4-D817B57844E8}"/>
              </a:ext>
            </a:extLst>
          </p:cNvPr>
          <p:cNvSpPr txBox="1">
            <a:spLocks noChangeArrowheads="1"/>
          </p:cNvSpPr>
          <p:nvPr/>
        </p:nvSpPr>
        <p:spPr bwMode="auto">
          <a:xfrm>
            <a:off x="4662846" y="2250331"/>
            <a:ext cx="1734491" cy="332209"/>
          </a:xfrm>
          <a:prstGeom prst="rect">
            <a:avLst/>
          </a:prstGeom>
        </p:spPr>
        <p:txBody>
          <a:bodyPr vert="horz" wrap="square" lIns="217490" tIns="108745" rIns="217490" bIns="108745" rtlCol="0">
            <a:spAutoFit/>
          </a:bodyPr>
          <a:lstStyle>
            <a:defPPr>
              <a:defRPr lang="pl-PL"/>
            </a:defPPr>
            <a:lvl1pPr indent="0" algn="ctr" defTabSz="1087636">
              <a:lnSpc>
                <a:spcPct val="114000"/>
              </a:lnSpc>
              <a:spcBef>
                <a:spcPts val="300"/>
              </a:spcBef>
              <a:buFont typeface="Arial"/>
              <a:buNone/>
              <a:defRPr sz="1200">
                <a:solidFill>
                  <a:srgbClr val="44546A"/>
                </a:solidFill>
                <a:latin typeface="Helvetica Neue" charset="0"/>
                <a:ea typeface="Helvetica Neue" charset="0"/>
                <a:cs typeface="Helvetica Neue" charset="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pPr marL="0" marR="0" lvl="0" indent="0" algn="ctr" defTabSz="1087636" eaLnBrk="1" fontAlgn="auto" latinLnBrk="0" hangingPunct="1">
              <a:lnSpc>
                <a:spcPct val="114000"/>
              </a:lnSpc>
              <a:spcBef>
                <a:spcPts val="300"/>
              </a:spcBef>
              <a:spcAft>
                <a:spcPts val="0"/>
              </a:spcAft>
              <a:buClrTx/>
              <a:buSzTx/>
              <a:buFont typeface="Arial"/>
              <a:buNone/>
              <a:tabLst/>
              <a:defRPr/>
            </a:pPr>
            <a:r>
              <a:rPr kumimoji="0" lang="pl-PL" sz="700" b="0" i="0" u="none" strike="noStrike" kern="0" cap="none" spc="0" normalizeH="0" noProof="0" dirty="0">
                <a:ln>
                  <a:noFill/>
                </a:ln>
                <a:solidFill>
                  <a:srgbClr val="44546A"/>
                </a:solidFill>
                <a:effectLst/>
                <a:uLnTx/>
                <a:uFillTx/>
              </a:rPr>
              <a:t>Margin</a:t>
            </a:r>
            <a:r>
              <a:rPr kumimoji="0" lang="pl-PL" sz="700" b="0" i="0" u="none" strike="noStrike" kern="0" cap="none" spc="0" normalizeH="0" baseline="0" noProof="0" dirty="0">
                <a:ln>
                  <a:noFill/>
                </a:ln>
                <a:solidFill>
                  <a:srgbClr val="44546A"/>
                </a:solidFill>
                <a:effectLst/>
                <a:uLnTx/>
                <a:uFillTx/>
              </a:rPr>
              <a:t> EBITDA (S)*</a:t>
            </a:r>
          </a:p>
        </p:txBody>
      </p:sp>
      <p:cxnSp>
        <p:nvCxnSpPr>
          <p:cNvPr id="63" name="Łącznik prosty 62">
            <a:extLst>
              <a:ext uri="{FF2B5EF4-FFF2-40B4-BE49-F238E27FC236}">
                <a16:creationId xmlns:a16="http://schemas.microsoft.com/office/drawing/2014/main" id="{916BF3F7-238D-2680-E2C0-861157B64457}"/>
              </a:ext>
            </a:extLst>
          </p:cNvPr>
          <p:cNvCxnSpPr>
            <a:cxnSpLocks/>
          </p:cNvCxnSpPr>
          <p:nvPr/>
        </p:nvCxnSpPr>
        <p:spPr>
          <a:xfrm>
            <a:off x="4864001" y="2566137"/>
            <a:ext cx="1378420" cy="0"/>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58" name="Tabela 57">
            <a:extLst>
              <a:ext uri="{FF2B5EF4-FFF2-40B4-BE49-F238E27FC236}">
                <a16:creationId xmlns:a16="http://schemas.microsoft.com/office/drawing/2014/main" id="{4B4A8ACC-1C31-4A70-9EDF-9888AB5C5B21}"/>
              </a:ext>
            </a:extLst>
          </p:cNvPr>
          <p:cNvGraphicFramePr>
            <a:graphicFrameLocks noGrp="1"/>
          </p:cNvGraphicFramePr>
          <p:nvPr>
            <p:extLst>
              <p:ext uri="{D42A27DB-BD31-4B8C-83A1-F6EECF244321}">
                <p14:modId xmlns:p14="http://schemas.microsoft.com/office/powerpoint/2010/main" val="2803930907"/>
              </p:ext>
            </p:extLst>
          </p:nvPr>
        </p:nvGraphicFramePr>
        <p:xfrm>
          <a:off x="115887" y="4016453"/>
          <a:ext cx="6622966" cy="2135655"/>
        </p:xfrm>
        <a:graphic>
          <a:graphicData uri="http://schemas.openxmlformats.org/drawingml/2006/table">
            <a:tbl>
              <a:tblPr firstRow="1" bandRow="1">
                <a:tableStyleId>{5940675A-B579-460E-94D1-54222C63F5DA}</a:tableStyleId>
              </a:tblPr>
              <a:tblGrid>
                <a:gridCol w="987358">
                  <a:extLst>
                    <a:ext uri="{9D8B030D-6E8A-4147-A177-3AD203B41FA5}">
                      <a16:colId xmlns:a16="http://schemas.microsoft.com/office/drawing/2014/main" val="1762797561"/>
                    </a:ext>
                  </a:extLst>
                </a:gridCol>
                <a:gridCol w="469634">
                  <a:extLst>
                    <a:ext uri="{9D8B030D-6E8A-4147-A177-3AD203B41FA5}">
                      <a16:colId xmlns:a16="http://schemas.microsoft.com/office/drawing/2014/main" val="3246074047"/>
                    </a:ext>
                  </a:extLst>
                </a:gridCol>
                <a:gridCol w="469634">
                  <a:extLst>
                    <a:ext uri="{9D8B030D-6E8A-4147-A177-3AD203B41FA5}">
                      <a16:colId xmlns:a16="http://schemas.microsoft.com/office/drawing/2014/main" val="287301003"/>
                    </a:ext>
                  </a:extLst>
                </a:gridCol>
                <a:gridCol w="478442">
                  <a:extLst>
                    <a:ext uri="{9D8B030D-6E8A-4147-A177-3AD203B41FA5}">
                      <a16:colId xmlns:a16="http://schemas.microsoft.com/office/drawing/2014/main" val="2457724480"/>
                    </a:ext>
                  </a:extLst>
                </a:gridCol>
                <a:gridCol w="460826">
                  <a:extLst>
                    <a:ext uri="{9D8B030D-6E8A-4147-A177-3AD203B41FA5}">
                      <a16:colId xmlns:a16="http://schemas.microsoft.com/office/drawing/2014/main" val="2696591930"/>
                    </a:ext>
                  </a:extLst>
                </a:gridCol>
                <a:gridCol w="469634">
                  <a:extLst>
                    <a:ext uri="{9D8B030D-6E8A-4147-A177-3AD203B41FA5}">
                      <a16:colId xmlns:a16="http://schemas.microsoft.com/office/drawing/2014/main" val="1871993543"/>
                    </a:ext>
                  </a:extLst>
                </a:gridCol>
                <a:gridCol w="469634">
                  <a:extLst>
                    <a:ext uri="{9D8B030D-6E8A-4147-A177-3AD203B41FA5}">
                      <a16:colId xmlns:a16="http://schemas.microsoft.com/office/drawing/2014/main" val="353215924"/>
                    </a:ext>
                  </a:extLst>
                </a:gridCol>
                <a:gridCol w="469634">
                  <a:extLst>
                    <a:ext uri="{9D8B030D-6E8A-4147-A177-3AD203B41FA5}">
                      <a16:colId xmlns:a16="http://schemas.microsoft.com/office/drawing/2014/main" val="2309640565"/>
                    </a:ext>
                  </a:extLst>
                </a:gridCol>
                <a:gridCol w="469634">
                  <a:extLst>
                    <a:ext uri="{9D8B030D-6E8A-4147-A177-3AD203B41FA5}">
                      <a16:colId xmlns:a16="http://schemas.microsoft.com/office/drawing/2014/main" val="2177525538"/>
                    </a:ext>
                  </a:extLst>
                </a:gridCol>
                <a:gridCol w="469634">
                  <a:extLst>
                    <a:ext uri="{9D8B030D-6E8A-4147-A177-3AD203B41FA5}">
                      <a16:colId xmlns:a16="http://schemas.microsoft.com/office/drawing/2014/main" val="1311715450"/>
                    </a:ext>
                  </a:extLst>
                </a:gridCol>
                <a:gridCol w="469634">
                  <a:extLst>
                    <a:ext uri="{9D8B030D-6E8A-4147-A177-3AD203B41FA5}">
                      <a16:colId xmlns:a16="http://schemas.microsoft.com/office/drawing/2014/main" val="3325176523"/>
                    </a:ext>
                  </a:extLst>
                </a:gridCol>
                <a:gridCol w="469634">
                  <a:extLst>
                    <a:ext uri="{9D8B030D-6E8A-4147-A177-3AD203B41FA5}">
                      <a16:colId xmlns:a16="http://schemas.microsoft.com/office/drawing/2014/main" val="2003916583"/>
                    </a:ext>
                  </a:extLst>
                </a:gridCol>
                <a:gridCol w="469634">
                  <a:extLst>
                    <a:ext uri="{9D8B030D-6E8A-4147-A177-3AD203B41FA5}">
                      <a16:colId xmlns:a16="http://schemas.microsoft.com/office/drawing/2014/main" val="3195870172"/>
                    </a:ext>
                  </a:extLst>
                </a:gridCol>
              </a:tblGrid>
              <a:tr h="183094">
                <a:tc>
                  <a:txBody>
                    <a:bodyPr/>
                    <a:lstStyle/>
                    <a:p>
                      <a:endParaRPr lang="en-GB" sz="600" noProof="0" dirty="0">
                        <a:solidFill>
                          <a:srgbClr val="44546A"/>
                        </a:solidFill>
                        <a:latin typeface="Helvetica" panose="020B0604020202020204" pitchFamily="34" charset="0"/>
                        <a:cs typeface="Helvetica" panose="020B0604020202020204" pitchFamily="34" charset="0"/>
                      </a:endParaRPr>
                    </a:p>
                  </a:txBody>
                  <a:tcPr marL="45720" marR="45720" anchor="ctr">
                    <a:lnL w="12700" cmpd="sng">
                      <a:noFill/>
                    </a:lnL>
                    <a:lnR w="19050" cap="flat" cmpd="sng" algn="ctr">
                      <a:solidFill>
                        <a:srgbClr val="E10000"/>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ctr"/>
                      <a:r>
                        <a:rPr lang="en-GB" sz="600" b="1" noProof="0" dirty="0">
                          <a:solidFill>
                            <a:srgbClr val="44546A"/>
                          </a:solidFill>
                          <a:latin typeface="Helvetica" panose="020B0604020202020204" pitchFamily="34" charset="0"/>
                          <a:cs typeface="Helvetica" panose="020B0604020202020204" pitchFamily="34" charset="0"/>
                        </a:rPr>
                        <a:t>UNIMOT Group</a:t>
                      </a:r>
                    </a:p>
                  </a:txBody>
                  <a:tcPr marL="45720" marR="45720" anchor="ctr">
                    <a:lnL w="19050" cap="flat" cmpd="sng" algn="ctr">
                      <a:solidFill>
                        <a:srgbClr val="E10000"/>
                      </a:solidFill>
                      <a:prstDash val="solid"/>
                      <a:round/>
                      <a:headEnd type="none" w="med" len="med"/>
                      <a:tailEnd type="none" w="med" len="med"/>
                    </a:lnL>
                    <a:lnR w="19050" cap="flat" cmpd="sng" algn="ctr">
                      <a:solidFill>
                        <a:srgbClr val="E10000"/>
                      </a:solid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r"/>
                      <a:endParaRPr lang="pl-PL" sz="700" b="1" dirty="0">
                        <a:solidFill>
                          <a:srgbClr val="44546A"/>
                        </a:solidFill>
                        <a:latin typeface="Helvetica" panose="020B0604020202020204" pitchFamily="34" charset="0"/>
                        <a:cs typeface="Helvetica" panose="020B0604020202020204" pitchFamily="34" charset="0"/>
                      </a:endParaRPr>
                    </a:p>
                  </a:txBody>
                  <a:tcPr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r"/>
                      <a:endParaRPr lang="pl-PL" sz="700" b="1" dirty="0">
                        <a:solidFill>
                          <a:srgbClr val="44546A"/>
                        </a:solidFill>
                        <a:latin typeface="Helvetica" panose="020B0604020202020204" pitchFamily="34" charset="0"/>
                        <a:cs typeface="Helvetica" panose="020B0604020202020204" pitchFamily="34" charset="0"/>
                      </a:endParaRPr>
                    </a:p>
                  </a:txBody>
                  <a:tcPr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gridSpan="9">
                  <a:txBody>
                    <a:bodyPr/>
                    <a:lstStyle/>
                    <a:p>
                      <a:pPr algn="ctr"/>
                      <a:r>
                        <a:rPr lang="en-GB" sz="600" b="1" noProof="0" dirty="0" err="1">
                          <a:solidFill>
                            <a:srgbClr val="44546A"/>
                          </a:solidFill>
                          <a:latin typeface="Helvetica" panose="020B0604020202020204" pitchFamily="34" charset="0"/>
                          <a:cs typeface="Helvetica" panose="020B0604020202020204" pitchFamily="34" charset="0"/>
                        </a:rPr>
                        <a:t>Q3</a:t>
                      </a:r>
                      <a:r>
                        <a:rPr lang="en-GB" sz="600" b="1" noProof="0" dirty="0">
                          <a:solidFill>
                            <a:srgbClr val="44546A"/>
                          </a:solidFill>
                          <a:latin typeface="Helvetica" panose="020B0604020202020204" pitchFamily="34" charset="0"/>
                          <a:cs typeface="Helvetica" panose="020B0604020202020204" pitchFamily="34" charset="0"/>
                        </a:rPr>
                        <a:t> 2024 – main business segments</a:t>
                      </a:r>
                    </a:p>
                  </a:txBody>
                  <a:tcPr marL="45720" marR="45720" anchor="ctr">
                    <a:lnL w="19050" cap="flat" cmpd="sng" algn="ctr">
                      <a:solidFill>
                        <a:srgbClr val="E10000"/>
                      </a:solidFill>
                      <a:prstDash val="solid"/>
                      <a:round/>
                      <a:headEnd type="none" w="med" len="med"/>
                      <a:tailEnd type="none" w="med" len="med"/>
                    </a:lnL>
                    <a:lnR w="19050" cap="flat" cmpd="sng" algn="ctr">
                      <a:solidFill>
                        <a:srgbClr val="E10000"/>
                      </a:solid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r"/>
                      <a:endParaRPr lang="pl-PL" sz="700" b="1" dirty="0">
                        <a:solidFill>
                          <a:srgbClr val="44546A"/>
                        </a:solidFill>
                        <a:latin typeface="Helvetica" panose="020B0604020202020204" pitchFamily="34" charset="0"/>
                        <a:cs typeface="Helvetica" panose="020B0604020202020204" pitchFamily="34" charset="0"/>
                      </a:endParaRPr>
                    </a:p>
                  </a:txBody>
                  <a:tcPr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r"/>
                      <a:endParaRPr lang="pl-PL" sz="700" b="1" dirty="0">
                        <a:solidFill>
                          <a:srgbClr val="44546A"/>
                        </a:solidFill>
                        <a:latin typeface="Helvetica" panose="020B0604020202020204" pitchFamily="34" charset="0"/>
                        <a:cs typeface="Helvetica" panose="020B0604020202020204" pitchFamily="34" charset="0"/>
                      </a:endParaRPr>
                    </a:p>
                  </a:txBody>
                  <a:tcPr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r"/>
                      <a:endParaRPr lang="pl-PL" sz="700" b="1" dirty="0">
                        <a:solidFill>
                          <a:srgbClr val="44546A"/>
                        </a:solidFill>
                        <a:latin typeface="Helvetica" panose="020B0604020202020204" pitchFamily="34" charset="0"/>
                        <a:cs typeface="Helvetica" panose="020B0604020202020204" pitchFamily="34" charset="0"/>
                      </a:endParaRPr>
                    </a:p>
                  </a:txBody>
                  <a:tcPr anchor="ctr">
                    <a:lnL w="19050" cap="flat" cmpd="sng" algn="ctr">
                      <a:solidFill>
                        <a:srgbClr val="E10000"/>
                      </a:solidFill>
                      <a:prstDash val="solid"/>
                      <a:round/>
                      <a:headEnd type="none" w="med" len="med"/>
                      <a:tailEnd type="none" w="med" len="med"/>
                    </a:lnL>
                    <a:lnR w="19050" cap="flat" cmpd="sng" algn="ctr">
                      <a:solidFill>
                        <a:srgbClr val="E10000"/>
                      </a:solid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pPr algn="ctr"/>
                      <a:endParaRPr lang="pl-PL" sz="700" b="1" dirty="0">
                        <a:solidFill>
                          <a:srgbClr val="44546A"/>
                        </a:solidFill>
                        <a:latin typeface="Helvetica" panose="020B0604020202020204" pitchFamily="34" charset="0"/>
                        <a:cs typeface="Helvetica" panose="020B0604020202020204" pitchFamily="34" charset="0"/>
                      </a:endParaRPr>
                    </a:p>
                  </a:txBody>
                  <a:tcPr anchor="ctr">
                    <a:lnL w="19050" cap="flat" cmpd="sng" algn="ctr">
                      <a:solidFill>
                        <a:srgbClr val="E10000"/>
                      </a:solidFill>
                      <a:prstDash val="solid"/>
                      <a:round/>
                      <a:headEnd type="none" w="med" len="med"/>
                      <a:tailEnd type="none" w="med" len="med"/>
                    </a:lnL>
                    <a:lnR w="19050" cap="flat" cmpd="sng" algn="ctr">
                      <a:solidFill>
                        <a:srgbClr val="E10000"/>
                      </a:solid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2584496"/>
                  </a:ext>
                </a:extLst>
              </a:tr>
              <a:tr h="281684">
                <a:tc>
                  <a:txBody>
                    <a:bodyPr/>
                    <a:lstStyle/>
                    <a:p>
                      <a:r>
                        <a:rPr lang="en-GB" sz="600" noProof="0" dirty="0">
                          <a:solidFill>
                            <a:srgbClr val="44546A"/>
                          </a:solidFill>
                          <a:latin typeface="Helvetica" panose="020B0604020202020204" pitchFamily="34" charset="0"/>
                          <a:cs typeface="Helvetica" panose="020B0604020202020204" pitchFamily="34" charset="0"/>
                        </a:rPr>
                        <a:t>[PLN thousand]</a:t>
                      </a:r>
                    </a:p>
                  </a:txBody>
                  <a:tcPr marL="45720" marR="45720" anchor="ctr">
                    <a:lnL w="12700" cmpd="sng">
                      <a:noFill/>
                    </a:lnL>
                    <a:lnR w="19050" cap="flat" cmpd="sng" algn="ctr">
                      <a:solidFill>
                        <a:srgbClr val="E10000"/>
                      </a:solid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GB" sz="700" b="0" i="0" u="none" strike="noStrike" noProof="0" dirty="0" err="1">
                          <a:solidFill>
                            <a:srgbClr val="44546A"/>
                          </a:solidFill>
                          <a:effectLst/>
                          <a:latin typeface="Helvetica" panose="020B0604020202020204" pitchFamily="34" charset="0"/>
                        </a:rPr>
                        <a:t>Q3</a:t>
                      </a:r>
                      <a:r>
                        <a:rPr lang="en-GB" sz="700" b="0" i="0" u="none" strike="noStrike" noProof="0" dirty="0">
                          <a:solidFill>
                            <a:srgbClr val="44546A"/>
                          </a:solidFill>
                          <a:effectLst/>
                          <a:latin typeface="Helvetica" panose="020B0604020202020204" pitchFamily="34" charset="0"/>
                        </a:rPr>
                        <a:t> 2024</a:t>
                      </a:r>
                    </a:p>
                  </a:txBody>
                  <a:tcPr marL="6350" marR="6350" marT="6350" marB="0" anchor="ctr">
                    <a:lnL w="19050" cap="flat" cmpd="sng" algn="ctr">
                      <a:solidFill>
                        <a:srgbClr val="E10000"/>
                      </a:solidFill>
                      <a:prstDash val="solid"/>
                      <a:round/>
                      <a:headEnd type="none" w="med" len="med"/>
                      <a:tailEnd type="none" w="med" len="med"/>
                    </a:lnL>
                    <a:lnR w="12700" cmpd="sng">
                      <a:noFill/>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GB" sz="700" b="0" i="0" u="none" strike="noStrike" noProof="0" dirty="0" err="1">
                          <a:solidFill>
                            <a:srgbClr val="44546A"/>
                          </a:solidFill>
                          <a:effectLst/>
                          <a:latin typeface="Helvetica" panose="020B0604020202020204" pitchFamily="34" charset="0"/>
                        </a:rPr>
                        <a:t>Q3</a:t>
                      </a:r>
                      <a:r>
                        <a:rPr lang="en-GB" sz="700" b="0" i="0" u="none" strike="noStrike" noProof="0" dirty="0">
                          <a:solidFill>
                            <a:srgbClr val="44546A"/>
                          </a:solidFill>
                          <a:effectLst/>
                          <a:latin typeface="Helvetica" panose="020B0604020202020204" pitchFamily="34" charset="0"/>
                        </a:rPr>
                        <a:t> 2023</a:t>
                      </a:r>
                    </a:p>
                  </a:txBody>
                  <a:tcPr marL="6350" marR="6350" marT="6350" marB="0" anchor="ctr">
                    <a:lnL w="12700" cmpd="sng">
                      <a:noFill/>
                    </a:lnL>
                    <a:lnR w="1270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GB" sz="700" b="0" i="0" u="none" strike="noStrike" noProof="0" dirty="0">
                          <a:solidFill>
                            <a:srgbClr val="44546A"/>
                          </a:solidFill>
                          <a:effectLst/>
                          <a:latin typeface="Helvetica" panose="020B0604020202020204" pitchFamily="34" charset="0"/>
                        </a:rPr>
                        <a:t>change</a:t>
                      </a:r>
                    </a:p>
                  </a:txBody>
                  <a:tcPr marL="6350" marR="635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GB" sz="700" b="0" i="0" u="none" strike="noStrike" noProof="0" dirty="0">
                          <a:solidFill>
                            <a:srgbClr val="44546A"/>
                          </a:solidFill>
                          <a:effectLst/>
                          <a:latin typeface="Helvetica" panose="020B0604020202020204" pitchFamily="34" charset="0"/>
                        </a:rPr>
                        <a:t>Liquid fuels</a:t>
                      </a:r>
                    </a:p>
                  </a:txBody>
                  <a:tcPr marL="6350" marR="6350" marT="6350" marB="0" anchor="ctr">
                    <a:lnL w="19050" cap="flat" cmpd="sng" algn="ctr">
                      <a:solidFill>
                        <a:srgbClr val="E1000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GB" sz="700" b="0" i="0" u="none" strike="noStrike" noProof="0" dirty="0">
                          <a:solidFill>
                            <a:srgbClr val="44546A"/>
                          </a:solidFill>
                          <a:effectLst/>
                          <a:latin typeface="Helvetica" panose="020B0604020202020204" pitchFamily="34" charset="0"/>
                        </a:rPr>
                        <a:t>LPG</a:t>
                      </a:r>
                    </a:p>
                  </a:txBody>
                  <a:tcPr marL="6350" marR="635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GB" sz="700" b="0" i="0" u="none" strike="noStrike" noProof="0" dirty="0">
                          <a:solidFill>
                            <a:srgbClr val="44546A"/>
                          </a:solidFill>
                          <a:effectLst/>
                          <a:latin typeface="Helvetica" panose="020B0604020202020204" pitchFamily="34" charset="0"/>
                        </a:rPr>
                        <a:t>Natural gas</a:t>
                      </a:r>
                    </a:p>
                  </a:txBody>
                  <a:tcPr marL="6350" marR="635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GB" sz="700" b="0" i="0" u="none" strike="noStrike" noProof="0" dirty="0">
                          <a:solidFill>
                            <a:srgbClr val="44546A"/>
                          </a:solidFill>
                          <a:effectLst/>
                          <a:latin typeface="Helvetica" panose="020B0604020202020204" pitchFamily="34" charset="0"/>
                        </a:rPr>
                        <a:t>Electricity</a:t>
                      </a:r>
                    </a:p>
                  </a:txBody>
                  <a:tcPr marL="6350" marR="635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GB" sz="700" b="0" i="0" u="none" strike="noStrike" noProof="0" dirty="0">
                          <a:solidFill>
                            <a:srgbClr val="44546A"/>
                          </a:solidFill>
                          <a:effectLst/>
                          <a:latin typeface="Helvetica" panose="020B0604020202020204" pitchFamily="34" charset="0"/>
                        </a:rPr>
                        <a:t>PV/RES</a:t>
                      </a:r>
                    </a:p>
                  </a:txBody>
                  <a:tcPr marL="6350" marR="635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GB" sz="700" b="0" i="0" u="none" strike="noStrike" noProof="0" dirty="0">
                          <a:solidFill>
                            <a:srgbClr val="44546A"/>
                          </a:solidFill>
                          <a:effectLst/>
                          <a:latin typeface="Helvetica" panose="020B0604020202020204" pitchFamily="34" charset="0"/>
                        </a:rPr>
                        <a:t>Petrol stations</a:t>
                      </a:r>
                    </a:p>
                  </a:txBody>
                  <a:tcPr marL="6350" marR="635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GB" sz="700" b="0" i="0" u="none" strike="noStrike" noProof="0" dirty="0">
                          <a:solidFill>
                            <a:srgbClr val="44546A"/>
                          </a:solidFill>
                          <a:effectLst/>
                          <a:latin typeface="Helvetica" panose="020B0604020202020204" pitchFamily="34" charset="0"/>
                        </a:rPr>
                        <a:t>Bitumen</a:t>
                      </a:r>
                    </a:p>
                  </a:txBody>
                  <a:tcPr marL="6350" marR="635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GB" sz="700" b="0" i="0" u="none" strike="noStrike" noProof="0" dirty="0">
                          <a:solidFill>
                            <a:srgbClr val="44546A"/>
                          </a:solidFill>
                          <a:effectLst/>
                          <a:latin typeface="Helvetica" panose="020B0604020202020204" pitchFamily="34" charset="0"/>
                        </a:rPr>
                        <a:t>Infra-</a:t>
                      </a:r>
                    </a:p>
                    <a:p>
                      <a:pPr algn="ctr" rtl="0" fontAlgn="ctr"/>
                      <a:r>
                        <a:rPr lang="en-GB" sz="700" b="0" i="0" u="none" strike="noStrike" noProof="0" dirty="0">
                          <a:solidFill>
                            <a:srgbClr val="44546A"/>
                          </a:solidFill>
                          <a:effectLst/>
                          <a:latin typeface="Helvetica" panose="020B0604020202020204" pitchFamily="34" charset="0"/>
                        </a:rPr>
                        <a:t>structure</a:t>
                      </a:r>
                    </a:p>
                  </a:txBody>
                  <a:tcPr marL="6350" marR="635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GB" sz="700" b="0" i="0" u="none" strike="noStrike" noProof="0" dirty="0">
                          <a:solidFill>
                            <a:srgbClr val="44546A"/>
                          </a:solidFill>
                          <a:effectLst/>
                          <a:latin typeface="Helvetica" panose="020B0604020202020204" pitchFamily="34" charset="0"/>
                        </a:rPr>
                        <a:t>Solid fuels</a:t>
                      </a:r>
                    </a:p>
                  </a:txBody>
                  <a:tcPr marL="6350" marR="635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9050" cap="flat" cmpd="sng" algn="ctr">
                      <a:solidFill>
                        <a:srgbClr val="E10000"/>
                      </a:solidFill>
                      <a:prstDash val="solid"/>
                      <a:round/>
                      <a:headEnd type="none" w="med" len="med"/>
                      <a:tailEnd type="none" w="med" len="med"/>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3871446"/>
                  </a:ext>
                </a:extLst>
              </a:tr>
              <a:tr h="183094">
                <a:tc>
                  <a:txBody>
                    <a:bodyPr/>
                    <a:lstStyle/>
                    <a:p>
                      <a:r>
                        <a:rPr lang="en-GB" sz="600" b="1" noProof="0" dirty="0">
                          <a:solidFill>
                            <a:srgbClr val="44546A"/>
                          </a:solidFill>
                          <a:latin typeface="Helvetica" panose="020B0604020202020204" pitchFamily="34" charset="0"/>
                          <a:cs typeface="Helvetica" panose="020B0604020202020204" pitchFamily="34" charset="0"/>
                        </a:rPr>
                        <a:t>Total revenue</a:t>
                      </a:r>
                    </a:p>
                  </a:txBody>
                  <a:tcPr marL="45720" marR="45720" anchor="ctr">
                    <a:lnL w="12700" cmpd="sng">
                      <a:noFill/>
                    </a:lnL>
                    <a:lnR w="19050" cap="flat" cmpd="sng" algn="ctr">
                      <a:solidFill>
                        <a:srgbClr val="E10000"/>
                      </a:solidFill>
                      <a:prstDash val="solid"/>
                      <a:round/>
                      <a:headEnd type="none" w="med" len="med"/>
                      <a:tailEnd type="none" w="med" len="med"/>
                    </a:lnR>
                    <a:lnT w="19050" cap="flat" cmpd="sng" algn="ctr">
                      <a:solidFill>
                        <a:srgbClr val="E10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700" b="1" i="0" u="none" strike="noStrike" noProof="0" dirty="0">
                          <a:solidFill>
                            <a:srgbClr val="44546A"/>
                          </a:solidFill>
                          <a:effectLst/>
                          <a:latin typeface="Helvetica" panose="020B0604020202020204"/>
                        </a:rPr>
                        <a:t>3 687 793</a:t>
                      </a:r>
                    </a:p>
                  </a:txBody>
                  <a:tcPr marL="6350" marR="36000" marT="6350" marB="0" anchor="ctr">
                    <a:lnL w="19050" cap="flat" cmpd="sng" algn="ctr">
                      <a:solidFill>
                        <a:srgbClr val="E10000"/>
                      </a:solidFill>
                      <a:prstDash val="solid"/>
                      <a:round/>
                      <a:headEnd type="none" w="med" len="med"/>
                      <a:tailEnd type="none" w="med" len="med"/>
                    </a:lnL>
                    <a:lnR w="12700" cmpd="sng">
                      <a:noFill/>
                    </a:lnR>
                    <a:lnT w="19050" cap="flat" cmpd="sng" algn="ctr">
                      <a:solidFill>
                        <a:srgbClr val="E10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700" b="1" i="0" u="none" strike="noStrike" noProof="0" dirty="0">
                          <a:solidFill>
                            <a:srgbClr val="44546A"/>
                          </a:solidFill>
                          <a:effectLst/>
                          <a:latin typeface="Helvetica" panose="020B0604020202020204"/>
                        </a:rPr>
                        <a:t>3 309 923</a:t>
                      </a:r>
                    </a:p>
                  </a:txBody>
                  <a:tcPr marL="6350" marR="36000" marT="6350" marB="0" anchor="ctr">
                    <a:lnL w="12700" cmpd="sng">
                      <a:noFill/>
                    </a:lnL>
                    <a:lnR w="1270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700" b="1" i="0" u="none" strike="noStrike" noProof="0" dirty="0">
                          <a:solidFill>
                            <a:srgbClr val="44546A"/>
                          </a:solidFill>
                          <a:effectLst/>
                          <a:latin typeface="Helvetica" panose="020B0604020202020204"/>
                        </a:rPr>
                        <a:t>11,4%</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9050" cap="flat" cmpd="sng" algn="ctr">
                      <a:solidFill>
                        <a:srgbClr val="E10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700" b="1" i="0" u="none" strike="noStrike" noProof="0" dirty="0">
                          <a:solidFill>
                            <a:srgbClr val="44546A"/>
                          </a:solidFill>
                          <a:effectLst/>
                          <a:latin typeface="Helvetica" panose="020B0604020202020204"/>
                        </a:rPr>
                        <a:t>2 589 807</a:t>
                      </a:r>
                    </a:p>
                  </a:txBody>
                  <a:tcPr marL="6350" marR="36000" marT="6350" marB="0" anchor="ctr">
                    <a:lnL w="19050" cap="flat" cmpd="sng" algn="ctr">
                      <a:solidFill>
                        <a:srgbClr val="E1000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700" b="1" i="0" u="none" strike="noStrike" noProof="0" dirty="0">
                          <a:solidFill>
                            <a:srgbClr val="44546A"/>
                          </a:solidFill>
                          <a:effectLst/>
                          <a:latin typeface="Helvetica" panose="020B0604020202020204"/>
                        </a:rPr>
                        <a:t>200 935</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700" b="1" i="0" u="none" strike="noStrike" noProof="0" dirty="0">
                          <a:solidFill>
                            <a:srgbClr val="44546A"/>
                          </a:solidFill>
                          <a:effectLst/>
                          <a:latin typeface="Helvetica" panose="020B0604020202020204"/>
                        </a:rPr>
                        <a:t>83 699</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700" b="1" i="0" u="none" strike="noStrike" noProof="0" dirty="0">
                          <a:solidFill>
                            <a:srgbClr val="44546A"/>
                          </a:solidFill>
                          <a:effectLst/>
                          <a:latin typeface="Helvetica" panose="020B0604020202020204"/>
                        </a:rPr>
                        <a:t>112 251</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700" b="1" i="0" u="none" strike="noStrike" noProof="0" dirty="0">
                          <a:solidFill>
                            <a:srgbClr val="44546A"/>
                          </a:solidFill>
                          <a:effectLst/>
                          <a:latin typeface="Helvetica" panose="020B0604020202020204"/>
                        </a:rPr>
                        <a:t>8 454</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700" b="1" i="0" u="none" strike="noStrike" noProof="0" dirty="0">
                          <a:solidFill>
                            <a:srgbClr val="44546A"/>
                          </a:solidFill>
                          <a:effectLst/>
                          <a:latin typeface="Helvetica" panose="020B0604020202020204"/>
                        </a:rPr>
                        <a:t>204 788</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700" b="1" i="0" u="none" strike="noStrike" noProof="0" dirty="0">
                          <a:solidFill>
                            <a:srgbClr val="44546A"/>
                          </a:solidFill>
                          <a:effectLst/>
                          <a:latin typeface="Helvetica" panose="020B0604020202020204"/>
                        </a:rPr>
                        <a:t>506 945</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700" b="1" i="0" u="none" strike="noStrike" noProof="0" dirty="0">
                          <a:solidFill>
                            <a:srgbClr val="44546A"/>
                          </a:solidFill>
                          <a:effectLst/>
                          <a:latin typeface="Helvetica" panose="020B0604020202020204"/>
                        </a:rPr>
                        <a:t>90 662</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E10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700" b="1" i="0" u="none" strike="noStrike" noProof="0" dirty="0">
                          <a:solidFill>
                            <a:srgbClr val="44546A"/>
                          </a:solidFill>
                          <a:effectLst/>
                          <a:latin typeface="Helvetica" panose="020B0604020202020204"/>
                        </a:rPr>
                        <a:t>71 864</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9050" cap="flat" cmpd="sng" algn="ctr">
                      <a:solidFill>
                        <a:srgbClr val="E10000"/>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39432150"/>
                  </a:ext>
                </a:extLst>
              </a:tr>
              <a:tr h="183094">
                <a:tc>
                  <a:txBody>
                    <a:bodyPr/>
                    <a:lstStyle/>
                    <a:p>
                      <a:r>
                        <a:rPr lang="en-GB" sz="600" b="1" noProof="0" dirty="0">
                          <a:solidFill>
                            <a:srgbClr val="44546A"/>
                          </a:solidFill>
                          <a:latin typeface="Helvetica" panose="020B0604020202020204" pitchFamily="34" charset="0"/>
                          <a:cs typeface="Helvetica" panose="020B0604020202020204" pitchFamily="34" charset="0"/>
                        </a:rPr>
                        <a:t>Operating profit/(loss)</a:t>
                      </a:r>
                    </a:p>
                  </a:txBody>
                  <a:tcPr marL="45720" marR="45720" anchor="ctr">
                    <a:lnL w="12700" cmpd="sng">
                      <a:noFill/>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8 663</a:t>
                      </a:r>
                    </a:p>
                  </a:txBody>
                  <a:tcPr marL="6350" marR="36000" marT="6350" marB="0" anchor="ctr">
                    <a:lnL w="19050" cap="flat" cmpd="sng" algn="ctr">
                      <a:solidFill>
                        <a:srgbClr val="E10000"/>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-9 646</a:t>
                      </a:r>
                    </a:p>
                  </a:txBody>
                  <a:tcPr marL="6350" marR="36000" marT="635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14 053</a:t>
                      </a:r>
                    </a:p>
                  </a:txBody>
                  <a:tcPr marL="6350" marR="36000" marT="6350" marB="0" anchor="ctr">
                    <a:lnL w="19050" cap="flat" cmpd="sng" algn="ctr">
                      <a:solidFill>
                        <a:srgbClr val="E10000"/>
                      </a:solid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7 002</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6 202</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 4 996 </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-212</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294</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-18 926</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12 059</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    1 370 </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7891278"/>
                  </a:ext>
                </a:extLst>
              </a:tr>
              <a:tr h="183094">
                <a:tc>
                  <a:txBody>
                    <a:bodyPr/>
                    <a:lstStyle/>
                    <a:p>
                      <a:r>
                        <a:rPr lang="en-GB" sz="600" b="0" i="1" noProof="0" dirty="0">
                          <a:solidFill>
                            <a:srgbClr val="44546A"/>
                          </a:solidFill>
                          <a:latin typeface="Helvetica" panose="020B0604020202020204" pitchFamily="34" charset="0"/>
                          <a:cs typeface="Helvetica" panose="020B0604020202020204" pitchFamily="34" charset="0"/>
                        </a:rPr>
                        <a:t>Operating profit margin</a:t>
                      </a:r>
                    </a:p>
                  </a:txBody>
                  <a:tcPr marL="45720" marR="45720" anchor="ctr">
                    <a:lnL w="12700" cmpd="sng">
                      <a:noFill/>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0,2%</a:t>
                      </a:r>
                    </a:p>
                  </a:txBody>
                  <a:tcPr marL="6350" marR="36000" marT="6350" marB="0" anchor="ctr">
                    <a:lnL w="19050" cap="flat" cmpd="sng" algn="ctr">
                      <a:solidFill>
                        <a:srgbClr val="E10000"/>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-0,3%</a:t>
                      </a:r>
                    </a:p>
                  </a:txBody>
                  <a:tcPr marL="6350" marR="36000" marT="635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0,5 pp.</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0,5%</a:t>
                      </a:r>
                    </a:p>
                  </a:txBody>
                  <a:tcPr marL="6350" marR="36000" marT="6350" marB="0" anchor="ctr">
                    <a:lnL w="19050" cap="flat" cmpd="sng" algn="ctr">
                      <a:solidFill>
                        <a:srgbClr val="E10000"/>
                      </a:solid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3,5%</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7,4%</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4,5%</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-2,5%</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0,1%</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-3,7%</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13,3%</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1,9%</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34106075"/>
                  </a:ext>
                </a:extLst>
              </a:tr>
              <a:tr h="206125">
                <a:tc>
                  <a:txBody>
                    <a:bodyPr/>
                    <a:lstStyle/>
                    <a:p>
                      <a:r>
                        <a:rPr lang="en-GB" sz="600" b="1" noProof="0" dirty="0">
                          <a:solidFill>
                            <a:srgbClr val="44546A"/>
                          </a:solidFill>
                          <a:latin typeface="Helvetica" panose="020B0604020202020204" pitchFamily="34" charset="0"/>
                          <a:cs typeface="Helvetica" panose="020B0604020202020204" pitchFamily="34" charset="0"/>
                        </a:rPr>
                        <a:t>EBITDA</a:t>
                      </a:r>
                      <a:r>
                        <a:rPr lang="en-GB" sz="600" b="1" baseline="30000" noProof="0" dirty="0">
                          <a:solidFill>
                            <a:srgbClr val="44546A"/>
                          </a:solidFill>
                          <a:latin typeface="Helvetica" panose="020B0604020202020204" pitchFamily="34" charset="0"/>
                          <a:cs typeface="Helvetica" panose="020B0604020202020204" pitchFamily="34" charset="0"/>
                        </a:rPr>
                        <a:t>**</a:t>
                      </a:r>
                      <a:endParaRPr lang="en-GB" sz="600" b="1" noProof="0" dirty="0">
                        <a:solidFill>
                          <a:srgbClr val="44546A"/>
                        </a:solidFill>
                        <a:latin typeface="Helvetica" panose="020B0604020202020204" pitchFamily="34" charset="0"/>
                        <a:cs typeface="Helvetica" panose="020B0604020202020204" pitchFamily="34" charset="0"/>
                      </a:endParaRPr>
                    </a:p>
                  </a:txBody>
                  <a:tcPr marL="45720" marR="45720" anchor="ctr">
                    <a:lnL w="12700" cmpd="sng">
                      <a:noFill/>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42 169</a:t>
                      </a:r>
                    </a:p>
                  </a:txBody>
                  <a:tcPr marL="6350" marR="36000" marT="6350" marB="0" anchor="ctr">
                    <a:lnL w="19050" cap="flat" cmpd="sng" algn="ctr">
                      <a:solidFill>
                        <a:srgbClr val="E10000"/>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11 658</a:t>
                      </a:r>
                    </a:p>
                  </a:txBody>
                  <a:tcPr marL="6350" marR="36000" marT="635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261,7%</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17 281</a:t>
                      </a:r>
                    </a:p>
                  </a:txBody>
                  <a:tcPr marL="6350" marR="36000" marT="6350" marB="0" anchor="ctr">
                    <a:lnL w="19050" cap="flat" cmpd="sng" algn="ctr">
                      <a:solidFill>
                        <a:srgbClr val="E10000"/>
                      </a:solid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8 841</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6 534</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5 033</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-124</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5 758</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-8 273</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23 945</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 1 484 </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71338888"/>
                  </a:ext>
                </a:extLst>
              </a:tr>
              <a:tr h="183094">
                <a:tc>
                  <a:txBody>
                    <a:bodyPr/>
                    <a:lstStyle/>
                    <a:p>
                      <a:r>
                        <a:rPr lang="en-GB" sz="600" b="0" i="1" noProof="0" dirty="0">
                          <a:solidFill>
                            <a:srgbClr val="44546A"/>
                          </a:solidFill>
                          <a:latin typeface="Helvetica" panose="020B0604020202020204" pitchFamily="34" charset="0"/>
                          <a:cs typeface="Helvetica" panose="020B0604020202020204" pitchFamily="34" charset="0"/>
                        </a:rPr>
                        <a:t>EBITDA margin**</a:t>
                      </a:r>
                    </a:p>
                  </a:txBody>
                  <a:tcPr marL="45720" marR="45720" anchor="ctr">
                    <a:lnL w="12700" cmpd="sng">
                      <a:noFill/>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1,1%</a:t>
                      </a:r>
                    </a:p>
                  </a:txBody>
                  <a:tcPr marL="6350" marR="36000" marT="6350" marB="0" anchor="ctr">
                    <a:lnL w="19050" cap="flat" cmpd="sng" algn="ctr">
                      <a:solidFill>
                        <a:srgbClr val="E10000"/>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0,4%</a:t>
                      </a:r>
                    </a:p>
                  </a:txBody>
                  <a:tcPr marL="6350" marR="36000" marT="635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0,7 pp.</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0,7%</a:t>
                      </a:r>
                    </a:p>
                  </a:txBody>
                  <a:tcPr marL="6350" marR="36000" marT="6350" marB="0" anchor="ctr">
                    <a:lnL w="19050" cap="flat" cmpd="sng" algn="ctr">
                      <a:solidFill>
                        <a:srgbClr val="E10000"/>
                      </a:solid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4,4%</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7,8%</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4,5%</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-1,5%</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2,8%</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-1,6%</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26,4%</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2,1%</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2842653"/>
                  </a:ext>
                </a:extLst>
              </a:tr>
              <a:tr h="183094">
                <a:tc>
                  <a:txBody>
                    <a:bodyPr/>
                    <a:lstStyle/>
                    <a:p>
                      <a:r>
                        <a:rPr lang="en-GB" sz="600" b="1" i="0" noProof="0" dirty="0">
                          <a:solidFill>
                            <a:srgbClr val="44546A"/>
                          </a:solidFill>
                          <a:latin typeface="Helvetica" panose="020B0604020202020204" pitchFamily="34" charset="0"/>
                          <a:cs typeface="Helvetica" panose="020B0604020202020204" pitchFamily="34" charset="0"/>
                        </a:rPr>
                        <a:t>Adjusted EBITDA</a:t>
                      </a:r>
                      <a:r>
                        <a:rPr lang="en-GB" sz="600" b="1" i="0" baseline="30000" noProof="0" dirty="0">
                          <a:solidFill>
                            <a:srgbClr val="44546A"/>
                          </a:solidFill>
                          <a:latin typeface="Helvetica" panose="020B0604020202020204" pitchFamily="34" charset="0"/>
                          <a:cs typeface="Helvetica" panose="020B0604020202020204" pitchFamily="34" charset="0"/>
                        </a:rPr>
                        <a:t>*</a:t>
                      </a:r>
                      <a:endParaRPr lang="en-GB" sz="600" b="1" i="0" noProof="0" dirty="0">
                        <a:solidFill>
                          <a:srgbClr val="44546A"/>
                        </a:solidFill>
                        <a:latin typeface="Helvetica" panose="020B0604020202020204" pitchFamily="34" charset="0"/>
                        <a:cs typeface="Helvetica" panose="020B0604020202020204" pitchFamily="34" charset="0"/>
                      </a:endParaRPr>
                    </a:p>
                  </a:txBody>
                  <a:tcPr marL="45720" marR="45720" anchor="ctr">
                    <a:lnL w="12700" cmpd="sng">
                      <a:noFill/>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105 318</a:t>
                      </a:r>
                    </a:p>
                  </a:txBody>
                  <a:tcPr marL="6350" marR="36000" marT="6350" marB="0" anchor="ctr">
                    <a:lnL w="19050" cap="flat" cmpd="sng" algn="ctr">
                      <a:solidFill>
                        <a:srgbClr val="E10000"/>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 29 156 </a:t>
                      </a:r>
                    </a:p>
                  </a:txBody>
                  <a:tcPr marL="6350" marR="36000" marT="635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261,2%</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30 955</a:t>
                      </a:r>
                    </a:p>
                  </a:txBody>
                  <a:tcPr marL="6350" marR="36000" marT="6350" marB="0" anchor="ctr">
                    <a:lnL w="19050" cap="flat" cmpd="sng" algn="ctr">
                      <a:solidFill>
                        <a:srgbClr val="E10000"/>
                      </a:solid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7 577</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-1 024</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5 035</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-124</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6 743</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53 087</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19 892</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   1 485 </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499816686"/>
                  </a:ext>
                </a:extLst>
              </a:tr>
              <a:tr h="183094">
                <a:tc>
                  <a:txBody>
                    <a:bodyPr/>
                    <a:lstStyle/>
                    <a:p>
                      <a:r>
                        <a:rPr lang="en-GB" sz="600" b="0" i="1" noProof="0" dirty="0">
                          <a:solidFill>
                            <a:srgbClr val="44546A"/>
                          </a:solidFill>
                          <a:latin typeface="Helvetica" panose="020B0604020202020204" pitchFamily="34" charset="0"/>
                          <a:cs typeface="Helvetica" panose="020B0604020202020204" pitchFamily="34" charset="0"/>
                        </a:rPr>
                        <a:t>Adjusted EBITDA margin</a:t>
                      </a:r>
                      <a:r>
                        <a:rPr lang="en-GB" sz="600" b="0" i="1" baseline="30000" noProof="0" dirty="0">
                          <a:solidFill>
                            <a:srgbClr val="44546A"/>
                          </a:solidFill>
                          <a:latin typeface="Helvetica" panose="020B0604020202020204" pitchFamily="34" charset="0"/>
                          <a:cs typeface="Helvetica" panose="020B0604020202020204" pitchFamily="34" charset="0"/>
                        </a:rPr>
                        <a:t>*</a:t>
                      </a:r>
                      <a:endParaRPr lang="en-GB" sz="600" b="0" i="1" noProof="0" dirty="0">
                        <a:solidFill>
                          <a:srgbClr val="44546A"/>
                        </a:solidFill>
                        <a:latin typeface="Helvetica" panose="020B0604020202020204" pitchFamily="34" charset="0"/>
                        <a:cs typeface="Helvetica" panose="020B0604020202020204" pitchFamily="34" charset="0"/>
                      </a:endParaRPr>
                    </a:p>
                  </a:txBody>
                  <a:tcPr marL="45720" marR="45720" anchor="ctr">
                    <a:lnL w="12700" cmpd="sng">
                      <a:noFill/>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2,9%</a:t>
                      </a:r>
                    </a:p>
                  </a:txBody>
                  <a:tcPr marL="6350" marR="36000" marT="6350" marB="0" anchor="ctr">
                    <a:lnL w="19050" cap="flat" cmpd="sng" algn="ctr">
                      <a:solidFill>
                        <a:srgbClr val="E10000"/>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0" u="none" strike="noStrike" noProof="0" dirty="0">
                          <a:solidFill>
                            <a:srgbClr val="44546A"/>
                          </a:solidFill>
                          <a:effectLst/>
                          <a:latin typeface="Helvetica" panose="020B0604020202020204"/>
                        </a:rPr>
                        <a:t>0,9%</a:t>
                      </a:r>
                    </a:p>
                  </a:txBody>
                  <a:tcPr marL="6350" marR="36000" marT="635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2,0 pp.</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1,2%</a:t>
                      </a:r>
                    </a:p>
                  </a:txBody>
                  <a:tcPr marL="6350" marR="36000" marT="6350" marB="0" anchor="ctr">
                    <a:lnL w="19050" cap="flat" cmpd="sng" algn="ctr">
                      <a:solidFill>
                        <a:srgbClr val="E10000"/>
                      </a:solid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1" i="0" u="none" strike="noStrike" noProof="0" dirty="0">
                          <a:solidFill>
                            <a:srgbClr val="44546A"/>
                          </a:solidFill>
                          <a:effectLst/>
                          <a:latin typeface="Helvetica" panose="020B0604020202020204"/>
                        </a:rPr>
                        <a:t>3,8%</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0" u="none" strike="noStrike" noProof="0" dirty="0">
                          <a:solidFill>
                            <a:srgbClr val="44546A"/>
                          </a:solidFill>
                          <a:effectLst/>
                          <a:latin typeface="Helvetica" panose="020B0604020202020204"/>
                        </a:rPr>
                        <a:t>-1,2%</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0" u="none" strike="noStrike" noProof="0" dirty="0">
                          <a:solidFill>
                            <a:srgbClr val="44546A"/>
                          </a:solidFill>
                          <a:effectLst/>
                          <a:latin typeface="Helvetica" panose="020B0604020202020204"/>
                        </a:rPr>
                        <a:t>4,5%</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0" u="none" strike="noStrike" noProof="0" dirty="0">
                          <a:solidFill>
                            <a:srgbClr val="44546A"/>
                          </a:solidFill>
                          <a:effectLst/>
                          <a:latin typeface="Helvetica" panose="020B0604020202020204"/>
                        </a:rPr>
                        <a:t>-1,5%</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0" u="none" strike="noStrike" noProof="0" dirty="0">
                          <a:solidFill>
                            <a:srgbClr val="44546A"/>
                          </a:solidFill>
                          <a:effectLst/>
                          <a:latin typeface="Helvetica" panose="020B0604020202020204"/>
                        </a:rPr>
                        <a:t>3,3%</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0" u="none" strike="noStrike" noProof="0" dirty="0">
                          <a:solidFill>
                            <a:srgbClr val="44546A"/>
                          </a:solidFill>
                          <a:effectLst/>
                          <a:latin typeface="Helvetica" panose="020B0604020202020204"/>
                        </a:rPr>
                        <a:t>10,5%</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0" u="none" strike="noStrike" noProof="0" dirty="0">
                          <a:solidFill>
                            <a:srgbClr val="44546A"/>
                          </a:solidFill>
                          <a:effectLst/>
                          <a:latin typeface="Helvetica" panose="020B0604020202020204"/>
                        </a:rPr>
                        <a:t>21,9%</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r" rtl="0" fontAlgn="b"/>
                      <a:r>
                        <a:rPr lang="en-GB" sz="700" b="0" i="1" u="none" strike="noStrike" noProof="0" dirty="0">
                          <a:solidFill>
                            <a:srgbClr val="44546A"/>
                          </a:solidFill>
                          <a:effectLst/>
                          <a:latin typeface="Helvetica" panose="020B0604020202020204"/>
                        </a:rPr>
                        <a:t>2,1%</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211154188"/>
                  </a:ext>
                </a:extLst>
              </a:tr>
              <a:tr h="183094">
                <a:tc>
                  <a:txBody>
                    <a:bodyPr/>
                    <a:lstStyle/>
                    <a:p>
                      <a:r>
                        <a:rPr lang="en-GB" sz="600" b="1" noProof="0" dirty="0">
                          <a:solidFill>
                            <a:srgbClr val="44546A"/>
                          </a:solidFill>
                          <a:latin typeface="Helvetica" panose="020B0604020202020204" pitchFamily="34" charset="0"/>
                          <a:cs typeface="Helvetica" panose="020B0604020202020204" pitchFamily="34" charset="0"/>
                        </a:rPr>
                        <a:t>Net profit/(loss)</a:t>
                      </a:r>
                    </a:p>
                  </a:txBody>
                  <a:tcPr marL="45720" marR="45720" anchor="ctr">
                    <a:lnL w="12700" cmpd="sng">
                      <a:noFill/>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-20 425</a:t>
                      </a:r>
                    </a:p>
                  </a:txBody>
                  <a:tcPr marL="6350" marR="36000" marT="6350" marB="0" anchor="ctr">
                    <a:lnL w="19050" cap="flat" cmpd="sng" algn="ctr">
                      <a:solidFill>
                        <a:srgbClr val="E10000"/>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-20 739</a:t>
                      </a:r>
                    </a:p>
                  </a:txBody>
                  <a:tcPr marL="6350" marR="36000" marT="635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6 381</a:t>
                      </a:r>
                    </a:p>
                  </a:txBody>
                  <a:tcPr marL="6350" marR="36000" marT="6350" marB="0" anchor="ctr">
                    <a:lnL w="19050" cap="flat" cmpd="sng" algn="ctr">
                      <a:solidFill>
                        <a:srgbClr val="E10000"/>
                      </a:solid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7 641</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5 698</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4 721</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-190</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-1 180</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-20 683</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-1 635</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rtl="0" fontAlgn="b"/>
                      <a:r>
                        <a:rPr lang="en-GB" sz="700" b="1" i="0" u="none" strike="noStrike" noProof="0" dirty="0">
                          <a:solidFill>
                            <a:srgbClr val="44546A"/>
                          </a:solidFill>
                          <a:effectLst/>
                          <a:latin typeface="Helvetica" panose="020B0604020202020204"/>
                        </a:rPr>
                        <a:t>1 394 </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32198117"/>
                  </a:ext>
                </a:extLst>
              </a:tr>
              <a:tr h="183094">
                <a:tc>
                  <a:txBody>
                    <a:bodyPr/>
                    <a:lstStyle/>
                    <a:p>
                      <a:r>
                        <a:rPr lang="en-GB" sz="600" b="0" i="1" noProof="0" dirty="0">
                          <a:solidFill>
                            <a:srgbClr val="44546A"/>
                          </a:solidFill>
                          <a:latin typeface="Helvetica" panose="020B0604020202020204" pitchFamily="34" charset="0"/>
                          <a:cs typeface="Helvetica" panose="020B0604020202020204" pitchFamily="34" charset="0"/>
                        </a:rPr>
                        <a:t>Net profit margin</a:t>
                      </a:r>
                    </a:p>
                  </a:txBody>
                  <a:tcPr marL="45720" marR="45720" anchor="ctr">
                    <a:lnL w="12700" cmpd="sng">
                      <a:noFill/>
                    </a:lnL>
                    <a:lnR w="19050" cap="flat" cmpd="sng" algn="ctr">
                      <a:solidFill>
                        <a:srgbClr val="E10000"/>
                      </a:solidFill>
                      <a:prstDash val="solid"/>
                      <a:round/>
                      <a:headEnd type="none" w="med" len="med"/>
                      <a:tailEnd type="none" w="med" len="med"/>
                    </a:lnR>
                    <a:lnT w="12700" cmpd="sng">
                      <a:noFill/>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-0,6%</a:t>
                      </a:r>
                    </a:p>
                  </a:txBody>
                  <a:tcPr marL="6350" marR="36000" marT="6350" marB="0" anchor="ctr">
                    <a:lnL w="19050" cap="flat" cmpd="sng" algn="ctr">
                      <a:solidFill>
                        <a:srgbClr val="E10000"/>
                      </a:solidFill>
                      <a:prstDash val="solid"/>
                      <a:round/>
                      <a:headEnd type="none" w="med" len="med"/>
                      <a:tailEnd type="none" w="med" len="med"/>
                    </a:lnL>
                    <a:lnR w="12700" cmpd="sng">
                      <a:noFill/>
                    </a:lnR>
                    <a:lnT w="12700" cmpd="sng">
                      <a:noFill/>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-0,6%</a:t>
                      </a:r>
                    </a:p>
                  </a:txBody>
                  <a:tcPr marL="6350" marR="36000" marT="6350" marB="0" anchor="ctr">
                    <a:lnL w="12700" cmpd="sng">
                      <a:noFill/>
                    </a:lnL>
                    <a:lnR w="12700" cap="flat" cmpd="sng" algn="ctr">
                      <a:noFill/>
                      <a:prstDash val="solid"/>
                      <a:round/>
                      <a:headEnd type="none" w="med" len="med"/>
                      <a:tailEnd type="none" w="med" len="med"/>
                    </a:lnR>
                    <a:lnT w="12700" cmpd="sng">
                      <a:noFill/>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0,0 pp.</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0,2%</a:t>
                      </a:r>
                    </a:p>
                  </a:txBody>
                  <a:tcPr marL="6350" marR="36000" marT="6350" marB="0" anchor="ctr">
                    <a:lnL w="19050" cap="flat" cmpd="sng" algn="ctr">
                      <a:solidFill>
                        <a:srgbClr val="E10000"/>
                      </a:solid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3,8%</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6,8%</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4,2%</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-2,2%</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-0,6%</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-4,1%</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-1,8%</a:t>
                      </a:r>
                    </a:p>
                  </a:txBody>
                  <a:tcPr marL="6350" marR="36000" marT="635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b"/>
                      <a:r>
                        <a:rPr lang="en-GB" sz="700" b="0" i="1" u="none" strike="noStrike" noProof="0" dirty="0">
                          <a:solidFill>
                            <a:srgbClr val="44546A"/>
                          </a:solidFill>
                          <a:effectLst/>
                          <a:latin typeface="Helvetica" panose="020B0604020202020204"/>
                        </a:rPr>
                        <a:t>1,9%</a:t>
                      </a:r>
                    </a:p>
                  </a:txBody>
                  <a:tcPr marL="6350" marR="36000" marT="6350" marB="0" anchor="ctr">
                    <a:lnL w="12700" cap="flat" cmpd="sng" algn="ctr">
                      <a:noFill/>
                      <a:prstDash val="solid"/>
                      <a:round/>
                      <a:headEnd type="none" w="med" len="med"/>
                      <a:tailEnd type="none" w="med" len="med"/>
                    </a:lnL>
                    <a:lnR w="19050" cap="flat" cmpd="sng" algn="ctr">
                      <a:solidFill>
                        <a:srgbClr val="E10000"/>
                      </a:solidFill>
                      <a:prstDash val="solid"/>
                      <a:round/>
                      <a:headEnd type="none" w="med" len="med"/>
                      <a:tailEnd type="none" w="med" len="med"/>
                    </a:lnR>
                    <a:lnT w="12700" cmpd="sng">
                      <a:noFill/>
                    </a:lnT>
                    <a:lnB w="19050" cap="flat" cmpd="sng" algn="ctr">
                      <a:solidFill>
                        <a:srgbClr val="E1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19726032"/>
                  </a:ext>
                </a:extLst>
              </a:tr>
            </a:tbl>
          </a:graphicData>
        </a:graphic>
      </p:graphicFrame>
      <p:graphicFrame>
        <p:nvGraphicFramePr>
          <p:cNvPr id="57" name="Wykres 56">
            <a:extLst>
              <a:ext uri="{FF2B5EF4-FFF2-40B4-BE49-F238E27FC236}">
                <a16:creationId xmlns:a16="http://schemas.microsoft.com/office/drawing/2014/main" id="{C44947DF-7561-467C-A334-25FAA2A32729}"/>
              </a:ext>
            </a:extLst>
          </p:cNvPr>
          <p:cNvGraphicFramePr/>
          <p:nvPr>
            <p:extLst>
              <p:ext uri="{D42A27DB-BD31-4B8C-83A1-F6EECF244321}">
                <p14:modId xmlns:p14="http://schemas.microsoft.com/office/powerpoint/2010/main" val="3763168979"/>
              </p:ext>
            </p:extLst>
          </p:nvPr>
        </p:nvGraphicFramePr>
        <p:xfrm>
          <a:off x="2373975" y="2196260"/>
          <a:ext cx="1889560" cy="1743165"/>
        </p:xfrm>
        <a:graphic>
          <a:graphicData uri="http://schemas.openxmlformats.org/drawingml/2006/chart">
            <c:chart xmlns:c="http://schemas.openxmlformats.org/drawingml/2006/chart" xmlns:r="http://schemas.openxmlformats.org/officeDocument/2006/relationships" r:id="rId2"/>
          </a:graphicData>
        </a:graphic>
      </p:graphicFrame>
      <p:sp>
        <p:nvSpPr>
          <p:cNvPr id="4" name="Symbol zastępczy numeru slajdu 3">
            <a:extLst>
              <a:ext uri="{FF2B5EF4-FFF2-40B4-BE49-F238E27FC236}">
                <a16:creationId xmlns:a16="http://schemas.microsoft.com/office/drawing/2014/main" id="{EDDB3B5F-3D08-4096-A66D-20D3046ABFC1}"/>
              </a:ext>
            </a:extLst>
          </p:cNvPr>
          <p:cNvSpPr>
            <a:spLocks noGrp="1"/>
          </p:cNvSpPr>
          <p:nvPr>
            <p:ph type="sldNum" sz="quarter" idx="12"/>
          </p:nvPr>
        </p:nvSpPr>
        <p:spPr/>
        <p:txBody>
          <a:bodyPr/>
          <a:lstStyle/>
          <a:p>
            <a:fld id="{0CFB07CD-79C9-B141-B626-E75E2D2ABC36}" type="slidenum">
              <a:rPr lang="pl-PL" smtClean="0"/>
              <a:t>1</a:t>
            </a:fld>
            <a:endParaRPr lang="pl-PL"/>
          </a:p>
        </p:txBody>
      </p:sp>
      <p:pic>
        <p:nvPicPr>
          <p:cNvPr id="5" name="Obraz 4">
            <a:extLst>
              <a:ext uri="{FF2B5EF4-FFF2-40B4-BE49-F238E27FC236}">
                <a16:creationId xmlns:a16="http://schemas.microsoft.com/office/drawing/2014/main" id="{70C530EA-73FB-4678-8640-E03CA13460AA}"/>
              </a:ext>
            </a:extLst>
          </p:cNvPr>
          <p:cNvPicPr>
            <a:picLocks noChangeAspect="1"/>
          </p:cNvPicPr>
          <p:nvPr/>
        </p:nvPicPr>
        <p:blipFill rotWithShape="1">
          <a:blip r:embed="rId3">
            <a:extLst>
              <a:ext uri="{28A0092B-C50C-407E-A947-70E740481C1C}">
                <a14:useLocalDpi xmlns:a14="http://schemas.microsoft.com/office/drawing/2010/main"/>
              </a:ext>
            </a:extLst>
          </a:blip>
          <a:srcRect t="72726" b="7407"/>
          <a:stretch/>
        </p:blipFill>
        <p:spPr>
          <a:xfrm>
            <a:off x="0" y="8101793"/>
            <a:ext cx="6858000" cy="771100"/>
          </a:xfrm>
          <a:prstGeom prst="rect">
            <a:avLst/>
          </a:prstGeom>
        </p:spPr>
      </p:pic>
      <p:sp>
        <p:nvSpPr>
          <p:cNvPr id="7" name="TextBox 36">
            <a:extLst>
              <a:ext uri="{FF2B5EF4-FFF2-40B4-BE49-F238E27FC236}">
                <a16:creationId xmlns:a16="http://schemas.microsoft.com/office/drawing/2014/main" id="{9988EF06-9DA3-4BD6-84BB-CF068AA44AD3}"/>
              </a:ext>
            </a:extLst>
          </p:cNvPr>
          <p:cNvSpPr txBox="1">
            <a:spLocks noChangeArrowheads="1"/>
          </p:cNvSpPr>
          <p:nvPr/>
        </p:nvSpPr>
        <p:spPr bwMode="auto">
          <a:xfrm>
            <a:off x="267586" y="2254734"/>
            <a:ext cx="1743740" cy="332209"/>
          </a:xfrm>
          <a:prstGeom prst="rect">
            <a:avLst/>
          </a:prstGeom>
        </p:spPr>
        <p:txBody>
          <a:bodyPr vert="horz" wrap="square" lIns="217490" tIns="108745" rIns="217490" bIns="108745" rtlCol="0">
            <a:spAutoFit/>
          </a:bodyPr>
          <a:lstStyle>
            <a:defPPr>
              <a:defRPr lang="pl-PL"/>
            </a:defPPr>
            <a:lvl1pPr indent="0" algn="ctr" defTabSz="1087636">
              <a:lnSpc>
                <a:spcPct val="114000"/>
              </a:lnSpc>
              <a:spcBef>
                <a:spcPts val="300"/>
              </a:spcBef>
              <a:buFont typeface="Arial"/>
              <a:buNone/>
              <a:defRPr sz="1200">
                <a:solidFill>
                  <a:srgbClr val="44546A"/>
                </a:solidFill>
                <a:latin typeface="Helvetica Neue" charset="0"/>
                <a:ea typeface="Helvetica Neue" charset="0"/>
                <a:cs typeface="Helvetica Neue" charset="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r>
              <a:rPr lang="pl-PL" sz="700" dirty="0">
                <a:latin typeface="Helvetica" panose="020B0604020202020204" pitchFamily="34" charset="0"/>
                <a:cs typeface="Helvetica" panose="020B0604020202020204" pitchFamily="34" charset="0"/>
              </a:rPr>
              <a:t>Total revenue [PLN million]</a:t>
            </a:r>
          </a:p>
        </p:txBody>
      </p:sp>
      <p:sp>
        <p:nvSpPr>
          <p:cNvPr id="35" name="Prostokąt 34">
            <a:extLst>
              <a:ext uri="{FF2B5EF4-FFF2-40B4-BE49-F238E27FC236}">
                <a16:creationId xmlns:a16="http://schemas.microsoft.com/office/drawing/2014/main" id="{8331D523-B263-42AD-AD7D-D6D712C048FA}"/>
              </a:ext>
            </a:extLst>
          </p:cNvPr>
          <p:cNvSpPr/>
          <p:nvPr/>
        </p:nvSpPr>
        <p:spPr>
          <a:xfrm>
            <a:off x="-1851" y="654748"/>
            <a:ext cx="6826916" cy="16906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44000" bIns="108000" rtlCol="0" anchor="ctr"/>
          <a:lstStyle/>
          <a:p>
            <a:pPr algn="just">
              <a:lnSpc>
                <a:spcPct val="114000"/>
              </a:lnSpc>
              <a:spcBef>
                <a:spcPts val="200"/>
              </a:spcBef>
              <a:spcAft>
                <a:spcPts val="200"/>
              </a:spcAft>
            </a:pPr>
            <a:r>
              <a:rPr lang="en-GB" sz="700" dirty="0">
                <a:solidFill>
                  <a:srgbClr val="44546A"/>
                </a:solidFill>
                <a:latin typeface="Helvetica" panose="020B0604020202020204" pitchFamily="34" charset="0"/>
                <a:cs typeface="Helvetica" panose="020B0604020202020204" pitchFamily="34" charset="0"/>
              </a:rPr>
              <a:t>	In </a:t>
            </a:r>
            <a:r>
              <a:rPr lang="en-GB" sz="700" dirty="0" err="1">
                <a:solidFill>
                  <a:srgbClr val="44546A"/>
                </a:solidFill>
                <a:latin typeface="Helvetica" panose="020B0604020202020204" pitchFamily="34" charset="0"/>
                <a:cs typeface="Helvetica" panose="020B0604020202020204" pitchFamily="34" charset="0"/>
              </a:rPr>
              <a:t>Q3</a:t>
            </a:r>
            <a:r>
              <a:rPr lang="en-GB" sz="700" dirty="0">
                <a:solidFill>
                  <a:srgbClr val="44546A"/>
                </a:solidFill>
                <a:latin typeface="Helvetica" panose="020B0604020202020204" pitchFamily="34" charset="0"/>
                <a:cs typeface="Helvetica" panose="020B0604020202020204" pitchFamily="34" charset="0"/>
              </a:rPr>
              <a:t> 2024, the UNIMOT Group recorded very strong financial results, achieving a consolidated adjusted EBITDA of over PLN 105 million, representing a significant increase against PLN 29 million in the same period of the prior year. </a:t>
            </a:r>
          </a:p>
          <a:p>
            <a:pPr algn="just">
              <a:lnSpc>
                <a:spcPct val="114000"/>
              </a:lnSpc>
              <a:spcBef>
                <a:spcPts val="200"/>
              </a:spcBef>
              <a:spcAft>
                <a:spcPts val="200"/>
              </a:spcAft>
            </a:pPr>
            <a:r>
              <a:rPr lang="en-GB" sz="700" dirty="0">
                <a:solidFill>
                  <a:srgbClr val="44546A"/>
                </a:solidFill>
                <a:latin typeface="Helvetica" panose="020B0604020202020204" pitchFamily="34" charset="0"/>
                <a:cs typeface="Helvetica" panose="020B0604020202020204" pitchFamily="34" charset="0"/>
              </a:rPr>
              <a:t>	From September, the UNIMOT Group began cooperation with </a:t>
            </a:r>
            <a:r>
              <a:rPr lang="en-GB" sz="700" dirty="0" err="1">
                <a:solidFill>
                  <a:srgbClr val="44546A"/>
                </a:solidFill>
                <a:latin typeface="Helvetica" panose="020B0604020202020204" pitchFamily="34" charset="0"/>
                <a:cs typeface="Helvetica" panose="020B0604020202020204" pitchFamily="34" charset="0"/>
              </a:rPr>
              <a:t>Raben</a:t>
            </a:r>
            <a:r>
              <a:rPr lang="en-GB" sz="700" dirty="0">
                <a:solidFill>
                  <a:srgbClr val="44546A"/>
                </a:solidFill>
                <a:latin typeface="Helvetica" panose="020B0604020202020204" pitchFamily="34" charset="0"/>
                <a:cs typeface="Helvetica" panose="020B0604020202020204" pitchFamily="34" charset="0"/>
              </a:rPr>
              <a:t> Transport, supplying </a:t>
            </a:r>
            <a:r>
              <a:rPr lang="en-GB" sz="700" dirty="0" err="1">
                <a:solidFill>
                  <a:srgbClr val="44546A"/>
                </a:solidFill>
                <a:latin typeface="Helvetica" panose="020B0604020202020204" pitchFamily="34" charset="0"/>
                <a:cs typeface="Helvetica" panose="020B0604020202020204" pitchFamily="34" charset="0"/>
              </a:rPr>
              <a:t>HVO100</a:t>
            </a:r>
            <a:r>
              <a:rPr lang="en-GB" sz="700" dirty="0">
                <a:solidFill>
                  <a:srgbClr val="44546A"/>
                </a:solidFill>
                <a:latin typeface="Helvetica" panose="020B0604020202020204" pitchFamily="34" charset="0"/>
                <a:cs typeface="Helvetica" panose="020B0604020202020204" pitchFamily="34" charset="0"/>
              </a:rPr>
              <a:t> fuel – a technologically advanced, synthetic fuel derived from renewable feedstocks such as used vegetable oils, characterised by up to 90% lower greenhouse gas emissions compared with conventional diesel, across the full fuel lifecycle from production through transport to combustion. This fuel is a drop-in alternative for conventional diesel engines, requiring no investment in a new fleet or vehicle modifications.</a:t>
            </a:r>
          </a:p>
          <a:p>
            <a:pPr algn="just">
              <a:lnSpc>
                <a:spcPct val="114000"/>
              </a:lnSpc>
              <a:spcBef>
                <a:spcPts val="200"/>
              </a:spcBef>
              <a:spcAft>
                <a:spcPts val="200"/>
              </a:spcAft>
            </a:pPr>
            <a:r>
              <a:rPr lang="en-GB" sz="700" dirty="0">
                <a:solidFill>
                  <a:srgbClr val="44546A"/>
                </a:solidFill>
                <a:latin typeface="Helvetica" panose="020B0604020202020204" pitchFamily="34" charset="0"/>
                <a:cs typeface="Helvetica" panose="020B0604020202020204" pitchFamily="34" charset="0"/>
              </a:rPr>
              <a:t>	 An important initiative was securing the LPG supply chain by chartering a gas carrier dedicated to transporting this fuel. This action was taken in response to the upcoming sanctions on Russian LPG, which are set to enter into force in December 2024. The vessel will regularly deliver LPG to the </a:t>
            </a:r>
            <a:r>
              <a:rPr lang="en-GB" sz="700" dirty="0" err="1">
                <a:solidFill>
                  <a:srgbClr val="44546A"/>
                </a:solidFill>
                <a:latin typeface="Helvetica" panose="020B0604020202020204" pitchFamily="34" charset="0"/>
                <a:cs typeface="Helvetica" panose="020B0604020202020204" pitchFamily="34" charset="0"/>
              </a:rPr>
              <a:t>HES</a:t>
            </a:r>
            <a:r>
              <a:rPr lang="en-GB" sz="700" dirty="0">
                <a:solidFill>
                  <a:srgbClr val="44546A"/>
                </a:solidFill>
                <a:latin typeface="Helvetica" panose="020B0604020202020204" pitchFamily="34" charset="0"/>
                <a:cs typeface="Helvetica" panose="020B0604020202020204" pitchFamily="34" charset="0"/>
              </a:rPr>
              <a:t> terminal in Wilhelmshaven, with which a long-term agreement for LPG transhipment and storage has been signed. This ensures greater independence and operational flexibility in LPG imports.</a:t>
            </a:r>
          </a:p>
          <a:p>
            <a:pPr algn="just">
              <a:lnSpc>
                <a:spcPct val="114000"/>
              </a:lnSpc>
              <a:spcBef>
                <a:spcPts val="200"/>
              </a:spcBef>
              <a:spcAft>
                <a:spcPts val="200"/>
              </a:spcAft>
            </a:pPr>
            <a:r>
              <a:rPr lang="en-GB" sz="700" dirty="0">
                <a:solidFill>
                  <a:srgbClr val="44546A"/>
                </a:solidFill>
                <a:latin typeface="Helvetica" panose="020B0604020202020204" pitchFamily="34" charset="0"/>
                <a:cs typeface="Helvetica" panose="020B0604020202020204" pitchFamily="34" charset="0"/>
              </a:rPr>
              <a:t>		                                                                                                                   Adam Sikorski, President of the Management Board of UNIMOT S.A.</a:t>
            </a:r>
          </a:p>
          <a:p>
            <a:pPr algn="just">
              <a:lnSpc>
                <a:spcPct val="114000"/>
              </a:lnSpc>
              <a:spcBef>
                <a:spcPts val="200"/>
              </a:spcBef>
              <a:spcAft>
                <a:spcPts val="200"/>
              </a:spcAft>
            </a:pPr>
            <a:endParaRPr lang="en-GB" sz="700" dirty="0">
              <a:solidFill>
                <a:srgbClr val="44546A"/>
              </a:solidFill>
              <a:latin typeface="Helvetica" panose="020B0604020202020204" pitchFamily="34" charset="0"/>
              <a:cs typeface="Helvetica" panose="020B0604020202020204" pitchFamily="34" charset="0"/>
            </a:endParaRPr>
          </a:p>
        </p:txBody>
      </p:sp>
      <p:pic>
        <p:nvPicPr>
          <p:cNvPr id="37" name="Obraz 36">
            <a:extLst>
              <a:ext uri="{FF2B5EF4-FFF2-40B4-BE49-F238E27FC236}">
                <a16:creationId xmlns:a16="http://schemas.microsoft.com/office/drawing/2014/main" id="{E15151D5-AC24-4923-BF34-A06B0B17790C}"/>
              </a:ext>
            </a:extLst>
          </p:cNvPr>
          <p:cNvPicPr>
            <a:picLocks noChangeAspect="1"/>
          </p:cNvPicPr>
          <p:nvPr/>
        </p:nvPicPr>
        <p:blipFill rotWithShape="1">
          <a:blip r:embed="rId4"/>
          <a:srcRect l="11315" t="31975" r="12077" b="33361"/>
          <a:stretch/>
        </p:blipFill>
        <p:spPr>
          <a:xfrm>
            <a:off x="4324056" y="84841"/>
            <a:ext cx="2414795" cy="411207"/>
          </a:xfrm>
          <a:prstGeom prst="rect">
            <a:avLst/>
          </a:prstGeom>
        </p:spPr>
      </p:pic>
      <p:sp>
        <p:nvSpPr>
          <p:cNvPr id="38" name="TextBox 36">
            <a:extLst>
              <a:ext uri="{FF2B5EF4-FFF2-40B4-BE49-F238E27FC236}">
                <a16:creationId xmlns:a16="http://schemas.microsoft.com/office/drawing/2014/main" id="{809E0C5B-1858-472F-B2C1-9CBC87761ABF}"/>
              </a:ext>
            </a:extLst>
          </p:cNvPr>
          <p:cNvSpPr txBox="1">
            <a:spLocks noChangeArrowheads="1"/>
          </p:cNvSpPr>
          <p:nvPr/>
        </p:nvSpPr>
        <p:spPr bwMode="auto">
          <a:xfrm>
            <a:off x="0" y="92031"/>
            <a:ext cx="4238625" cy="411208"/>
          </a:xfrm>
          <a:prstGeom prst="rect">
            <a:avLst/>
          </a:prstGeom>
          <a:solidFill>
            <a:srgbClr val="071D49"/>
          </a:solidFill>
        </p:spPr>
        <p:txBody>
          <a:bodyPr vert="horz" wrap="square" lIns="144000" tIns="0" rIns="216000" bIns="18000" rtlCol="0" anchor="ctr">
            <a:noAutofit/>
          </a:bodyPr>
          <a:lstStyle>
            <a:defPPr>
              <a:defRPr lang="pl-PL"/>
            </a:defPPr>
            <a:lvl1pPr indent="0" algn="ctr" defTabSz="1087636">
              <a:lnSpc>
                <a:spcPct val="114000"/>
              </a:lnSpc>
              <a:spcBef>
                <a:spcPts val="300"/>
              </a:spcBef>
              <a:buFont typeface="Arial"/>
              <a:buNone/>
              <a:defRPr sz="1200">
                <a:solidFill>
                  <a:srgbClr val="44546A"/>
                </a:solidFill>
                <a:latin typeface="Helvetica Neue" charset="0"/>
                <a:ea typeface="Helvetica Neue" charset="0"/>
                <a:cs typeface="Helvetica Neue" charset="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pPr algn="l"/>
            <a:r>
              <a:rPr lang="pl-PL" sz="1400" b="1" dirty="0">
                <a:solidFill>
                  <a:schemeClr val="bg1"/>
                </a:solidFill>
                <a:latin typeface="Helvetica" panose="020B0604020202020204" pitchFamily="34" charset="0"/>
                <a:cs typeface="Helvetica" panose="020B0604020202020204" pitchFamily="34" charset="0"/>
              </a:rPr>
              <a:t>Financial results for Q3 2024</a:t>
            </a:r>
          </a:p>
        </p:txBody>
      </p:sp>
      <p:cxnSp>
        <p:nvCxnSpPr>
          <p:cNvPr id="39" name="Łącznik prosty 38">
            <a:extLst>
              <a:ext uri="{FF2B5EF4-FFF2-40B4-BE49-F238E27FC236}">
                <a16:creationId xmlns:a16="http://schemas.microsoft.com/office/drawing/2014/main" id="{68B17092-E701-4E80-956F-A541B413DE36}"/>
              </a:ext>
            </a:extLst>
          </p:cNvPr>
          <p:cNvCxnSpPr>
            <a:cxnSpLocks/>
          </p:cNvCxnSpPr>
          <p:nvPr/>
        </p:nvCxnSpPr>
        <p:spPr>
          <a:xfrm>
            <a:off x="-1851" y="533512"/>
            <a:ext cx="6859851" cy="0"/>
          </a:xfrm>
          <a:prstGeom prst="line">
            <a:avLst/>
          </a:prstGeom>
          <a:ln w="19050">
            <a:solidFill>
              <a:srgbClr val="E10000"/>
            </a:solidFill>
          </a:ln>
        </p:spPr>
        <p:style>
          <a:lnRef idx="1">
            <a:schemeClr val="accent1"/>
          </a:lnRef>
          <a:fillRef idx="0">
            <a:schemeClr val="accent1"/>
          </a:fillRef>
          <a:effectRef idx="0">
            <a:schemeClr val="accent1"/>
          </a:effectRef>
          <a:fontRef idx="minor">
            <a:schemeClr val="tx1"/>
          </a:fontRef>
        </p:style>
      </p:cxnSp>
      <p:cxnSp>
        <p:nvCxnSpPr>
          <p:cNvPr id="41" name="Łącznik prosty 40">
            <a:extLst>
              <a:ext uri="{FF2B5EF4-FFF2-40B4-BE49-F238E27FC236}">
                <a16:creationId xmlns:a16="http://schemas.microsoft.com/office/drawing/2014/main" id="{E6856A5B-B027-41ED-9CFE-F6AD852D45B4}"/>
              </a:ext>
            </a:extLst>
          </p:cNvPr>
          <p:cNvCxnSpPr>
            <a:cxnSpLocks/>
          </p:cNvCxnSpPr>
          <p:nvPr/>
        </p:nvCxnSpPr>
        <p:spPr>
          <a:xfrm>
            <a:off x="0" y="2300541"/>
            <a:ext cx="6859851" cy="0"/>
          </a:xfrm>
          <a:prstGeom prst="line">
            <a:avLst/>
          </a:prstGeom>
          <a:ln w="19050">
            <a:solidFill>
              <a:srgbClr val="E10000"/>
            </a:solidFill>
          </a:ln>
        </p:spPr>
        <p:style>
          <a:lnRef idx="1">
            <a:schemeClr val="accent1"/>
          </a:lnRef>
          <a:fillRef idx="0">
            <a:schemeClr val="accent1"/>
          </a:fillRef>
          <a:effectRef idx="0">
            <a:schemeClr val="accent1"/>
          </a:effectRef>
          <a:fontRef idx="minor">
            <a:schemeClr val="tx1"/>
          </a:fontRef>
        </p:style>
      </p:cxnSp>
      <p:sp>
        <p:nvSpPr>
          <p:cNvPr id="36" name="TextBox 36">
            <a:extLst>
              <a:ext uri="{FF2B5EF4-FFF2-40B4-BE49-F238E27FC236}">
                <a16:creationId xmlns:a16="http://schemas.microsoft.com/office/drawing/2014/main" id="{D0EB30AF-C2BA-48A2-A6E0-D52F227E2F08}"/>
              </a:ext>
            </a:extLst>
          </p:cNvPr>
          <p:cNvSpPr txBox="1">
            <a:spLocks noChangeArrowheads="1"/>
          </p:cNvSpPr>
          <p:nvPr/>
        </p:nvSpPr>
        <p:spPr bwMode="auto">
          <a:xfrm>
            <a:off x="0" y="8843962"/>
            <a:ext cx="1538614" cy="300038"/>
          </a:xfrm>
          <a:prstGeom prst="rect">
            <a:avLst/>
          </a:prstGeom>
          <a:solidFill>
            <a:srgbClr val="E10000"/>
          </a:solidFill>
        </p:spPr>
        <p:txBody>
          <a:bodyPr vert="horz" wrap="square" lIns="144000" tIns="0" rIns="216000" bIns="0" rtlCol="0" anchor="ctr">
            <a:noAutofit/>
          </a:bodyPr>
          <a:lstStyle>
            <a:defPPr>
              <a:defRPr lang="pl-PL"/>
            </a:defPPr>
            <a:lvl1pPr indent="0" algn="ctr" defTabSz="1087636">
              <a:lnSpc>
                <a:spcPct val="114000"/>
              </a:lnSpc>
              <a:spcBef>
                <a:spcPts val="300"/>
              </a:spcBef>
              <a:buFont typeface="Arial"/>
              <a:buNone/>
              <a:defRPr sz="1200">
                <a:solidFill>
                  <a:srgbClr val="44546A"/>
                </a:solidFill>
                <a:latin typeface="Helvetica Neue" charset="0"/>
                <a:ea typeface="Helvetica Neue" charset="0"/>
                <a:cs typeface="Helvetica Neue" charset="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pPr marL="177800" algn="l">
              <a:lnSpc>
                <a:spcPct val="100000"/>
              </a:lnSpc>
              <a:spcBef>
                <a:spcPts val="0"/>
              </a:spcBef>
            </a:pPr>
            <a:r>
              <a:rPr lang="pl-PL" sz="600" b="1" dirty="0">
                <a:solidFill>
                  <a:schemeClr val="bg1"/>
                </a:solidFill>
                <a:latin typeface="Helvetica" panose="020B0604020202020204" pitchFamily="34" charset="0"/>
                <a:cs typeface="Helvetica" panose="020B0604020202020204" pitchFamily="34" charset="0"/>
              </a:rPr>
              <a:t>Investor contact: </a:t>
            </a:r>
            <a:br>
              <a:rPr lang="pl-PL" sz="600" b="1" dirty="0">
                <a:solidFill>
                  <a:schemeClr val="bg1"/>
                </a:solidFill>
                <a:latin typeface="Helvetica" panose="020B0604020202020204" pitchFamily="34" charset="0"/>
                <a:cs typeface="Helvetica" panose="020B0604020202020204" pitchFamily="34" charset="0"/>
              </a:rPr>
            </a:br>
            <a:r>
              <a:rPr lang="pl-PL" sz="600" b="1" dirty="0">
                <a:solidFill>
                  <a:schemeClr val="bg1"/>
                </a:solidFill>
                <a:latin typeface="Helvetica" panose="020B0604020202020204" pitchFamily="34" charset="0"/>
                <a:cs typeface="Helvetica" panose="020B0604020202020204" pitchFamily="34" charset="0"/>
              </a:rPr>
              <a:t>gielda@unimot.pl </a:t>
            </a:r>
          </a:p>
        </p:txBody>
      </p:sp>
      <p:sp>
        <p:nvSpPr>
          <p:cNvPr id="45" name="TextBox 36">
            <a:extLst>
              <a:ext uri="{FF2B5EF4-FFF2-40B4-BE49-F238E27FC236}">
                <a16:creationId xmlns:a16="http://schemas.microsoft.com/office/drawing/2014/main" id="{1A3ECD52-DFF3-4CD4-AEE1-A41613905890}"/>
              </a:ext>
            </a:extLst>
          </p:cNvPr>
          <p:cNvSpPr txBox="1">
            <a:spLocks noChangeArrowheads="1"/>
          </p:cNvSpPr>
          <p:nvPr/>
        </p:nvSpPr>
        <p:spPr bwMode="auto">
          <a:xfrm>
            <a:off x="1538614" y="8843962"/>
            <a:ext cx="5321237" cy="308276"/>
          </a:xfrm>
          <a:prstGeom prst="rect">
            <a:avLst/>
          </a:prstGeom>
          <a:solidFill>
            <a:srgbClr val="071D49"/>
          </a:solidFill>
        </p:spPr>
        <p:txBody>
          <a:bodyPr vert="horz" wrap="square" lIns="144000" tIns="0" rIns="216000" bIns="0" rtlCol="0" anchor="ctr">
            <a:noAutofit/>
          </a:bodyPr>
          <a:lstStyle>
            <a:defPPr>
              <a:defRPr lang="pl-PL"/>
            </a:defPPr>
            <a:lvl1pPr indent="0" algn="ctr" defTabSz="1087636">
              <a:lnSpc>
                <a:spcPct val="114000"/>
              </a:lnSpc>
              <a:spcBef>
                <a:spcPts val="300"/>
              </a:spcBef>
              <a:buFont typeface="Arial"/>
              <a:buNone/>
              <a:defRPr sz="1200">
                <a:solidFill>
                  <a:srgbClr val="44546A"/>
                </a:solidFill>
                <a:latin typeface="Helvetica Neue" charset="0"/>
                <a:ea typeface="Helvetica Neue" charset="0"/>
                <a:cs typeface="Helvetica Neue" charset="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pPr marL="177800" algn="l">
              <a:lnSpc>
                <a:spcPct val="100000"/>
              </a:lnSpc>
              <a:spcBef>
                <a:spcPts val="0"/>
              </a:spcBef>
            </a:pPr>
            <a:endParaRPr lang="pl-PL" sz="600" b="1" dirty="0">
              <a:solidFill>
                <a:schemeClr val="bg1"/>
              </a:solidFill>
              <a:latin typeface="Helvetica" panose="020B0604020202020204" pitchFamily="34" charset="0"/>
              <a:cs typeface="Helvetica" panose="020B0604020202020204" pitchFamily="34" charset="0"/>
            </a:endParaRPr>
          </a:p>
        </p:txBody>
      </p:sp>
      <p:sp>
        <p:nvSpPr>
          <p:cNvPr id="44" name="TextBox 36">
            <a:extLst>
              <a:ext uri="{FF2B5EF4-FFF2-40B4-BE49-F238E27FC236}">
                <a16:creationId xmlns:a16="http://schemas.microsoft.com/office/drawing/2014/main" id="{E266C5DC-26D2-44D0-BDCD-165263D0BCFD}"/>
              </a:ext>
            </a:extLst>
          </p:cNvPr>
          <p:cNvSpPr txBox="1">
            <a:spLocks noChangeArrowheads="1"/>
          </p:cNvSpPr>
          <p:nvPr/>
        </p:nvSpPr>
        <p:spPr bwMode="auto">
          <a:xfrm>
            <a:off x="1544606" y="8835574"/>
            <a:ext cx="2253934" cy="300038"/>
          </a:xfrm>
          <a:prstGeom prst="rect">
            <a:avLst/>
          </a:prstGeom>
          <a:noFill/>
        </p:spPr>
        <p:txBody>
          <a:bodyPr vert="horz" wrap="square" lIns="144000" tIns="0" rIns="216000" bIns="0" rtlCol="0" anchor="ctr">
            <a:noAutofit/>
          </a:bodyPr>
          <a:lstStyle>
            <a:defPPr>
              <a:defRPr lang="pl-PL"/>
            </a:defPPr>
            <a:lvl1pPr indent="0" algn="ctr" defTabSz="1087636">
              <a:lnSpc>
                <a:spcPct val="114000"/>
              </a:lnSpc>
              <a:spcBef>
                <a:spcPts val="300"/>
              </a:spcBef>
              <a:buFont typeface="Arial"/>
              <a:buNone/>
              <a:defRPr sz="1200">
                <a:solidFill>
                  <a:srgbClr val="44546A"/>
                </a:solidFill>
                <a:latin typeface="Helvetica Neue" charset="0"/>
                <a:ea typeface="Helvetica Neue" charset="0"/>
                <a:cs typeface="Helvetica Neue" charset="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pPr algn="l">
              <a:lnSpc>
                <a:spcPct val="100000"/>
              </a:lnSpc>
              <a:spcBef>
                <a:spcPts val="0"/>
              </a:spcBef>
            </a:pPr>
            <a:endParaRPr lang="pl-PL" sz="600" dirty="0">
              <a:solidFill>
                <a:schemeClr val="bg1"/>
              </a:solidFill>
              <a:latin typeface="Helvetica" panose="020B0604020202020204" pitchFamily="34" charset="0"/>
              <a:cs typeface="Helvetica" panose="020B0604020202020204" pitchFamily="34" charset="0"/>
            </a:endParaRPr>
          </a:p>
        </p:txBody>
      </p:sp>
      <p:sp>
        <p:nvSpPr>
          <p:cNvPr id="48" name="TextBox 36">
            <a:extLst>
              <a:ext uri="{FF2B5EF4-FFF2-40B4-BE49-F238E27FC236}">
                <a16:creationId xmlns:a16="http://schemas.microsoft.com/office/drawing/2014/main" id="{9A4F6B17-2D69-4EBF-9C67-94E9DD8C218B}"/>
              </a:ext>
            </a:extLst>
          </p:cNvPr>
          <p:cNvSpPr txBox="1">
            <a:spLocks noChangeArrowheads="1"/>
          </p:cNvSpPr>
          <p:nvPr/>
        </p:nvSpPr>
        <p:spPr bwMode="auto">
          <a:xfrm>
            <a:off x="4086923" y="6434817"/>
            <a:ext cx="2097103" cy="527070"/>
          </a:xfrm>
          <a:prstGeom prst="rect">
            <a:avLst/>
          </a:prstGeom>
        </p:spPr>
        <p:txBody>
          <a:bodyPr vert="horz" wrap="square" lIns="217490" tIns="108745" rIns="217490" bIns="108745" rtlCol="0">
            <a:spAutoFit/>
          </a:bodyPr>
          <a:lstStyle>
            <a:defPPr>
              <a:defRPr lang="pl-PL"/>
            </a:defPPr>
            <a:lvl1pPr indent="0" algn="ctr" defTabSz="1087636">
              <a:lnSpc>
                <a:spcPct val="114000"/>
              </a:lnSpc>
              <a:spcBef>
                <a:spcPts val="300"/>
              </a:spcBef>
              <a:buFont typeface="Arial"/>
              <a:buNone/>
              <a:defRPr sz="1200">
                <a:solidFill>
                  <a:srgbClr val="44546A"/>
                </a:solidFill>
                <a:latin typeface="Helvetica Neue" charset="0"/>
                <a:ea typeface="Helvetica Neue" charset="0"/>
                <a:cs typeface="Helvetica Neue" charset="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r>
              <a:rPr lang="pl-PL" sz="800" dirty="0">
                <a:latin typeface="Helvetica" panose="020B0604020202020204" pitchFamily="34" charset="0"/>
                <a:cs typeface="Helvetica" panose="020B0604020202020204" pitchFamily="34" charset="0"/>
              </a:rPr>
              <a:t>Share in capital of UNIMOT S.A.</a:t>
            </a:r>
          </a:p>
          <a:p>
            <a:r>
              <a:rPr lang="pl-PL" sz="800" dirty="0">
                <a:latin typeface="Helvetica" panose="020B0604020202020204" pitchFamily="34" charset="0"/>
                <a:cs typeface="Helvetica" panose="020B0604020202020204" pitchFamily="34" charset="0"/>
              </a:rPr>
              <a:t>as at the date of publication of the report</a:t>
            </a:r>
          </a:p>
        </p:txBody>
      </p:sp>
      <p:sp>
        <p:nvSpPr>
          <p:cNvPr id="53" name="TextBox 36">
            <a:extLst>
              <a:ext uri="{FF2B5EF4-FFF2-40B4-BE49-F238E27FC236}">
                <a16:creationId xmlns:a16="http://schemas.microsoft.com/office/drawing/2014/main" id="{78DF0B57-7AA6-47FB-9EC3-90F5CF791BDF}"/>
              </a:ext>
            </a:extLst>
          </p:cNvPr>
          <p:cNvSpPr txBox="1">
            <a:spLocks noChangeArrowheads="1"/>
          </p:cNvSpPr>
          <p:nvPr/>
        </p:nvSpPr>
        <p:spPr bwMode="auto">
          <a:xfrm>
            <a:off x="2341649" y="2261645"/>
            <a:ext cx="1942009" cy="332209"/>
          </a:xfrm>
          <a:prstGeom prst="rect">
            <a:avLst/>
          </a:prstGeom>
        </p:spPr>
        <p:txBody>
          <a:bodyPr vert="horz" wrap="square" lIns="217490" tIns="108745" rIns="217490" bIns="108745" rtlCol="0">
            <a:spAutoFit/>
          </a:bodyPr>
          <a:lstStyle>
            <a:defPPr>
              <a:defRPr lang="pl-PL"/>
            </a:defPPr>
            <a:lvl1pPr indent="0" algn="ctr" defTabSz="1087636">
              <a:lnSpc>
                <a:spcPct val="114000"/>
              </a:lnSpc>
              <a:spcBef>
                <a:spcPts val="300"/>
              </a:spcBef>
              <a:buFont typeface="Arial"/>
              <a:buNone/>
              <a:defRPr sz="1200">
                <a:solidFill>
                  <a:srgbClr val="44546A"/>
                </a:solidFill>
                <a:latin typeface="Helvetica Neue" charset="0"/>
                <a:ea typeface="Helvetica Neue" charset="0"/>
                <a:cs typeface="Helvetica Neue" charset="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r>
              <a:rPr lang="pl-PL" sz="700" dirty="0">
                <a:latin typeface="Helvetica" panose="020B0604020202020204" pitchFamily="34" charset="0"/>
                <a:cs typeface="Helvetica" panose="020B0604020202020204" pitchFamily="34" charset="0"/>
              </a:rPr>
              <a:t>Adjusted EBITDA* [PLN million]</a:t>
            </a:r>
          </a:p>
        </p:txBody>
      </p:sp>
      <p:graphicFrame>
        <p:nvGraphicFramePr>
          <p:cNvPr id="30" name="Wykres 29">
            <a:extLst>
              <a:ext uri="{FF2B5EF4-FFF2-40B4-BE49-F238E27FC236}">
                <a16:creationId xmlns:a16="http://schemas.microsoft.com/office/drawing/2014/main" id="{8A6F17B9-1D65-47AD-88CE-8985886804F2}"/>
              </a:ext>
            </a:extLst>
          </p:cNvPr>
          <p:cNvGraphicFramePr/>
          <p:nvPr>
            <p:extLst>
              <p:ext uri="{D42A27DB-BD31-4B8C-83A1-F6EECF244321}">
                <p14:modId xmlns:p14="http://schemas.microsoft.com/office/powerpoint/2010/main" val="478437735"/>
              </p:ext>
            </p:extLst>
          </p:nvPr>
        </p:nvGraphicFramePr>
        <p:xfrm>
          <a:off x="250934" y="2201797"/>
          <a:ext cx="1889560" cy="1743165"/>
        </p:xfrm>
        <a:graphic>
          <a:graphicData uri="http://schemas.openxmlformats.org/drawingml/2006/chart">
            <c:chart xmlns:c="http://schemas.openxmlformats.org/drawingml/2006/chart" xmlns:r="http://schemas.openxmlformats.org/officeDocument/2006/relationships" r:id="rId5"/>
          </a:graphicData>
        </a:graphic>
      </p:graphicFrame>
      <p:cxnSp>
        <p:nvCxnSpPr>
          <p:cNvPr id="32" name="Łącznik prosty 31">
            <a:extLst>
              <a:ext uri="{FF2B5EF4-FFF2-40B4-BE49-F238E27FC236}">
                <a16:creationId xmlns:a16="http://schemas.microsoft.com/office/drawing/2014/main" id="{2DF095F2-FBF5-4ED3-B578-F1C81A439D01}"/>
              </a:ext>
            </a:extLst>
          </p:cNvPr>
          <p:cNvCxnSpPr>
            <a:cxnSpLocks/>
          </p:cNvCxnSpPr>
          <p:nvPr/>
        </p:nvCxnSpPr>
        <p:spPr>
          <a:xfrm>
            <a:off x="474413" y="2596226"/>
            <a:ext cx="1403096" cy="0"/>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Łącznik prosty 32">
            <a:extLst>
              <a:ext uri="{FF2B5EF4-FFF2-40B4-BE49-F238E27FC236}">
                <a16:creationId xmlns:a16="http://schemas.microsoft.com/office/drawing/2014/main" id="{44A66C98-2E60-4B7F-AF99-1BF76A9BB069}"/>
              </a:ext>
            </a:extLst>
          </p:cNvPr>
          <p:cNvCxnSpPr>
            <a:cxnSpLocks/>
          </p:cNvCxnSpPr>
          <p:nvPr/>
        </p:nvCxnSpPr>
        <p:spPr>
          <a:xfrm flipV="1">
            <a:off x="474413" y="2592739"/>
            <a:ext cx="0" cy="107931"/>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6" name="Łącznik prosty 45">
            <a:extLst>
              <a:ext uri="{FF2B5EF4-FFF2-40B4-BE49-F238E27FC236}">
                <a16:creationId xmlns:a16="http://schemas.microsoft.com/office/drawing/2014/main" id="{764DD977-981A-4EF8-A567-EA1DDC69DBF8}"/>
              </a:ext>
            </a:extLst>
          </p:cNvPr>
          <p:cNvCxnSpPr>
            <a:cxnSpLocks/>
          </p:cNvCxnSpPr>
          <p:nvPr/>
        </p:nvCxnSpPr>
        <p:spPr>
          <a:xfrm flipV="1">
            <a:off x="1877509" y="2596232"/>
            <a:ext cx="0" cy="50745"/>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1" name="Prostokąt 50">
            <a:extLst>
              <a:ext uri="{FF2B5EF4-FFF2-40B4-BE49-F238E27FC236}">
                <a16:creationId xmlns:a16="http://schemas.microsoft.com/office/drawing/2014/main" id="{1E3A9958-4546-4450-AF14-BD3EC6750617}"/>
              </a:ext>
            </a:extLst>
          </p:cNvPr>
          <p:cNvSpPr/>
          <p:nvPr/>
        </p:nvSpPr>
        <p:spPr>
          <a:xfrm>
            <a:off x="1002557" y="2545473"/>
            <a:ext cx="327334" cy="101504"/>
          </a:xfrm>
          <a:prstGeom prst="rect">
            <a:avLst/>
          </a:prstGeom>
          <a:solidFill>
            <a:schemeClr val="bg1"/>
          </a:solidFill>
          <a:ln w="9525">
            <a:solidFill>
              <a:schemeClr val="tx1">
                <a:lumMod val="50000"/>
                <a:lumOff val="50000"/>
              </a:schemeClr>
            </a:solidFill>
          </a:ln>
          <a:effectLst>
            <a:glow>
              <a:schemeClr val="accent1">
                <a:alpha val="76000"/>
              </a:schemeClr>
            </a:glow>
            <a:outerShdw dist="50800" dir="5400000" algn="ctr" rotWithShape="0">
              <a:schemeClr val="bg1">
                <a:alpha val="43000"/>
              </a:schemeClr>
            </a:outerShd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lIns="0" rIns="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eaLnBrk="1" fontAlgn="auto" hangingPunct="1">
              <a:spcBef>
                <a:spcPts val="0"/>
              </a:spcBef>
              <a:spcAft>
                <a:spcPts val="0"/>
              </a:spcAft>
              <a:defRPr/>
            </a:pPr>
            <a:r>
              <a:rPr lang="pl-PL" sz="600" b="1" dirty="0">
                <a:solidFill>
                  <a:srgbClr val="24295B"/>
                </a:solidFill>
                <a:latin typeface="Helvetica" panose="020B0604020202020204" pitchFamily="34" charset="0"/>
                <a:cs typeface="Helvetica" panose="020B0604020202020204" pitchFamily="34" charset="0"/>
              </a:rPr>
              <a:t>11,4%</a:t>
            </a:r>
          </a:p>
        </p:txBody>
      </p:sp>
      <p:cxnSp>
        <p:nvCxnSpPr>
          <p:cNvPr id="52" name="Łącznik prosty 51">
            <a:extLst>
              <a:ext uri="{FF2B5EF4-FFF2-40B4-BE49-F238E27FC236}">
                <a16:creationId xmlns:a16="http://schemas.microsoft.com/office/drawing/2014/main" id="{B2D63674-64E4-4071-8233-88FD65D449AA}"/>
              </a:ext>
            </a:extLst>
          </p:cNvPr>
          <p:cNvCxnSpPr>
            <a:cxnSpLocks/>
          </p:cNvCxnSpPr>
          <p:nvPr/>
        </p:nvCxnSpPr>
        <p:spPr>
          <a:xfrm>
            <a:off x="2583225" y="2590714"/>
            <a:ext cx="1400962" cy="0"/>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4" name="Łącznik prosty 53">
            <a:extLst>
              <a:ext uri="{FF2B5EF4-FFF2-40B4-BE49-F238E27FC236}">
                <a16:creationId xmlns:a16="http://schemas.microsoft.com/office/drawing/2014/main" id="{44153907-8989-45EB-8DA0-55E44DC55117}"/>
              </a:ext>
            </a:extLst>
          </p:cNvPr>
          <p:cNvCxnSpPr>
            <a:cxnSpLocks/>
          </p:cNvCxnSpPr>
          <p:nvPr/>
        </p:nvCxnSpPr>
        <p:spPr>
          <a:xfrm flipV="1">
            <a:off x="2585376" y="2590714"/>
            <a:ext cx="0" cy="615002"/>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5" name="Łącznik prosty 54">
            <a:extLst>
              <a:ext uri="{FF2B5EF4-FFF2-40B4-BE49-F238E27FC236}">
                <a16:creationId xmlns:a16="http://schemas.microsoft.com/office/drawing/2014/main" id="{3AFA5704-1C81-46FC-A7E2-A1C80473F077}"/>
              </a:ext>
            </a:extLst>
          </p:cNvPr>
          <p:cNvCxnSpPr>
            <a:cxnSpLocks/>
          </p:cNvCxnSpPr>
          <p:nvPr/>
        </p:nvCxnSpPr>
        <p:spPr>
          <a:xfrm flipV="1">
            <a:off x="3984187" y="2590672"/>
            <a:ext cx="2151" cy="181121"/>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6" name="Prostokąt 55">
            <a:extLst>
              <a:ext uri="{FF2B5EF4-FFF2-40B4-BE49-F238E27FC236}">
                <a16:creationId xmlns:a16="http://schemas.microsoft.com/office/drawing/2014/main" id="{14618DF6-132E-445C-8952-0D06ADBB3E5A}"/>
              </a:ext>
            </a:extLst>
          </p:cNvPr>
          <p:cNvSpPr/>
          <p:nvPr/>
        </p:nvSpPr>
        <p:spPr>
          <a:xfrm>
            <a:off x="3126738" y="2535636"/>
            <a:ext cx="327334" cy="101504"/>
          </a:xfrm>
          <a:prstGeom prst="rect">
            <a:avLst/>
          </a:prstGeom>
          <a:solidFill>
            <a:schemeClr val="bg1"/>
          </a:solidFill>
          <a:ln w="9525">
            <a:solidFill>
              <a:schemeClr val="tx1">
                <a:lumMod val="50000"/>
                <a:lumOff val="50000"/>
              </a:schemeClr>
            </a:solidFill>
          </a:ln>
          <a:effectLst>
            <a:glow>
              <a:schemeClr val="accent1">
                <a:alpha val="76000"/>
              </a:schemeClr>
            </a:glo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lIns="0" rIns="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eaLnBrk="1" fontAlgn="auto" hangingPunct="1">
              <a:spcBef>
                <a:spcPts val="0"/>
              </a:spcBef>
              <a:spcAft>
                <a:spcPts val="0"/>
              </a:spcAft>
              <a:defRPr/>
            </a:pPr>
            <a:r>
              <a:rPr lang="pl-PL" sz="600" b="1" dirty="0">
                <a:solidFill>
                  <a:srgbClr val="24295B"/>
                </a:solidFill>
                <a:latin typeface="Helvetica" panose="020B0604020202020204" pitchFamily="34" charset="0"/>
                <a:cs typeface="Helvetica" panose="020B0604020202020204" pitchFamily="34" charset="0"/>
              </a:rPr>
              <a:t>+27,2%</a:t>
            </a:r>
          </a:p>
        </p:txBody>
      </p:sp>
      <p:graphicFrame>
        <p:nvGraphicFramePr>
          <p:cNvPr id="31" name="Wykres 30">
            <a:extLst>
              <a:ext uri="{FF2B5EF4-FFF2-40B4-BE49-F238E27FC236}">
                <a16:creationId xmlns:a16="http://schemas.microsoft.com/office/drawing/2014/main" id="{96EA4756-B22F-6DD5-E79E-0888A69B1529}"/>
              </a:ext>
            </a:extLst>
          </p:cNvPr>
          <p:cNvGraphicFramePr/>
          <p:nvPr>
            <p:extLst>
              <p:ext uri="{D42A27DB-BD31-4B8C-83A1-F6EECF244321}">
                <p14:modId xmlns:p14="http://schemas.microsoft.com/office/powerpoint/2010/main" val="2735269969"/>
              </p:ext>
            </p:extLst>
          </p:nvPr>
        </p:nvGraphicFramePr>
        <p:xfrm>
          <a:off x="4673481" y="2646977"/>
          <a:ext cx="1879937" cy="1191537"/>
        </p:xfrm>
        <a:graphic>
          <a:graphicData uri="http://schemas.openxmlformats.org/drawingml/2006/chart">
            <c:chart xmlns:c="http://schemas.openxmlformats.org/drawingml/2006/chart" xmlns:r="http://schemas.openxmlformats.org/officeDocument/2006/relationships" r:id="rId6"/>
          </a:graphicData>
        </a:graphic>
      </p:graphicFrame>
      <p:sp>
        <p:nvSpPr>
          <p:cNvPr id="62" name="Prostokąt 61">
            <a:extLst>
              <a:ext uri="{FF2B5EF4-FFF2-40B4-BE49-F238E27FC236}">
                <a16:creationId xmlns:a16="http://schemas.microsoft.com/office/drawing/2014/main" id="{3C02E61E-8AC0-BC46-0053-6860509CBA7D}"/>
              </a:ext>
            </a:extLst>
          </p:cNvPr>
          <p:cNvSpPr/>
          <p:nvPr/>
        </p:nvSpPr>
        <p:spPr>
          <a:xfrm>
            <a:off x="5384529" y="2494721"/>
            <a:ext cx="327334" cy="101504"/>
          </a:xfrm>
          <a:prstGeom prst="rect">
            <a:avLst/>
          </a:prstGeom>
          <a:solidFill>
            <a:schemeClr val="bg1"/>
          </a:solidFill>
          <a:ln w="9525">
            <a:solidFill>
              <a:schemeClr val="tx1">
                <a:lumMod val="50000"/>
                <a:lumOff val="50000"/>
              </a:schemeClr>
            </a:solidFill>
          </a:ln>
          <a:effectLst>
            <a:glow>
              <a:schemeClr val="accent1">
                <a:alpha val="76000"/>
              </a:schemeClr>
            </a:glo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lIns="0" rIns="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eaLnBrk="1" fontAlgn="auto" hangingPunct="1">
              <a:spcBef>
                <a:spcPts val="0"/>
              </a:spcBef>
              <a:spcAft>
                <a:spcPts val="0"/>
              </a:spcAft>
              <a:defRPr/>
            </a:pPr>
            <a:r>
              <a:rPr lang="pl-PL" sz="600" b="1" dirty="0">
                <a:solidFill>
                  <a:srgbClr val="24295B"/>
                </a:solidFill>
                <a:latin typeface="Helvetica" panose="020B0604020202020204" pitchFamily="34" charset="0"/>
                <a:cs typeface="Helvetica" panose="020B0604020202020204" pitchFamily="34" charset="0"/>
              </a:rPr>
              <a:t>+2,0 </a:t>
            </a:r>
            <a:r>
              <a:rPr lang="pl-PL" sz="600" b="1" dirty="0" err="1">
                <a:solidFill>
                  <a:srgbClr val="24295B"/>
                </a:solidFill>
                <a:latin typeface="Helvetica" panose="020B0604020202020204" pitchFamily="34" charset="0"/>
                <a:cs typeface="Helvetica" panose="020B0604020202020204" pitchFamily="34" charset="0"/>
              </a:rPr>
              <a:t>p.p</a:t>
            </a:r>
            <a:r>
              <a:rPr lang="pl-PL" sz="600" b="1" dirty="0">
                <a:solidFill>
                  <a:srgbClr val="24295B"/>
                </a:solidFill>
                <a:latin typeface="Helvetica" panose="020B0604020202020204" pitchFamily="34" charset="0"/>
                <a:cs typeface="Helvetica" panose="020B0604020202020204" pitchFamily="34" charset="0"/>
              </a:rPr>
              <a:t>.</a:t>
            </a:r>
          </a:p>
        </p:txBody>
      </p:sp>
      <p:cxnSp>
        <p:nvCxnSpPr>
          <p:cNvPr id="64" name="Łącznik prosty 63">
            <a:extLst>
              <a:ext uri="{FF2B5EF4-FFF2-40B4-BE49-F238E27FC236}">
                <a16:creationId xmlns:a16="http://schemas.microsoft.com/office/drawing/2014/main" id="{5E53E7E5-1875-035C-4543-76B38B987F92}"/>
              </a:ext>
            </a:extLst>
          </p:cNvPr>
          <p:cNvCxnSpPr>
            <a:cxnSpLocks/>
          </p:cNvCxnSpPr>
          <p:nvPr/>
        </p:nvCxnSpPr>
        <p:spPr>
          <a:xfrm flipV="1">
            <a:off x="4864001" y="2561259"/>
            <a:ext cx="0" cy="644457"/>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5" name="Łącznik prosty 64">
            <a:extLst>
              <a:ext uri="{FF2B5EF4-FFF2-40B4-BE49-F238E27FC236}">
                <a16:creationId xmlns:a16="http://schemas.microsoft.com/office/drawing/2014/main" id="{E1AA2D53-3415-C193-DCA3-10A04AA900CF}"/>
              </a:ext>
            </a:extLst>
          </p:cNvPr>
          <p:cNvCxnSpPr>
            <a:cxnSpLocks/>
          </p:cNvCxnSpPr>
          <p:nvPr/>
        </p:nvCxnSpPr>
        <p:spPr>
          <a:xfrm flipV="1">
            <a:off x="6242421" y="2574551"/>
            <a:ext cx="0" cy="243077"/>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10" name="Wykres 9">
            <a:extLst>
              <a:ext uri="{FF2B5EF4-FFF2-40B4-BE49-F238E27FC236}">
                <a16:creationId xmlns:a16="http://schemas.microsoft.com/office/drawing/2014/main" id="{3BEF58E5-0981-CE0C-E7CE-0A9F4CA7ECE3}"/>
              </a:ext>
            </a:extLst>
          </p:cNvPr>
          <p:cNvGraphicFramePr/>
          <p:nvPr>
            <p:extLst>
              <p:ext uri="{D42A27DB-BD31-4B8C-83A1-F6EECF244321}">
                <p14:modId xmlns:p14="http://schemas.microsoft.com/office/powerpoint/2010/main" val="974592476"/>
              </p:ext>
            </p:extLst>
          </p:nvPr>
        </p:nvGraphicFramePr>
        <p:xfrm>
          <a:off x="4324056" y="6911725"/>
          <a:ext cx="1975865" cy="1514326"/>
        </p:xfrm>
        <a:graphic>
          <a:graphicData uri="http://schemas.openxmlformats.org/drawingml/2006/chart">
            <c:chart xmlns:c="http://schemas.openxmlformats.org/drawingml/2006/chart" xmlns:r="http://schemas.openxmlformats.org/officeDocument/2006/relationships" r:id="rId7"/>
          </a:graphicData>
        </a:graphic>
      </p:graphicFrame>
      <p:sp>
        <p:nvSpPr>
          <p:cNvPr id="2" name="TextBox 36">
            <a:extLst>
              <a:ext uri="{FF2B5EF4-FFF2-40B4-BE49-F238E27FC236}">
                <a16:creationId xmlns:a16="http://schemas.microsoft.com/office/drawing/2014/main" id="{D822950A-758E-28ED-455A-825AEE8C58B5}"/>
              </a:ext>
            </a:extLst>
          </p:cNvPr>
          <p:cNvSpPr txBox="1">
            <a:spLocks noChangeArrowheads="1"/>
          </p:cNvSpPr>
          <p:nvPr/>
        </p:nvSpPr>
        <p:spPr bwMode="auto">
          <a:xfrm>
            <a:off x="717696" y="6430681"/>
            <a:ext cx="2325196" cy="527070"/>
          </a:xfrm>
          <a:prstGeom prst="rect">
            <a:avLst/>
          </a:prstGeom>
        </p:spPr>
        <p:txBody>
          <a:bodyPr vert="horz" wrap="square" lIns="217490" tIns="108745" rIns="217490" bIns="108745" rtlCol="0">
            <a:spAutoFit/>
          </a:bodyPr>
          <a:lstStyle>
            <a:defPPr>
              <a:defRPr lang="pl-PL"/>
            </a:defPPr>
            <a:lvl1pPr indent="0" algn="ctr" defTabSz="1087636">
              <a:lnSpc>
                <a:spcPct val="114000"/>
              </a:lnSpc>
              <a:spcBef>
                <a:spcPts val="300"/>
              </a:spcBef>
              <a:buFont typeface="Arial"/>
              <a:buNone/>
              <a:defRPr sz="1050">
                <a:solidFill>
                  <a:srgbClr val="44546A"/>
                </a:solidFill>
                <a:latin typeface="Helvetica Neue" charset="0"/>
                <a:ea typeface="Helvetica Neue" charset="0"/>
                <a:cs typeface="Helvetica Neue" charset="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r>
              <a:rPr lang="pl-PL" sz="800" dirty="0"/>
              <a:t>Sales revenue (external)</a:t>
            </a:r>
            <a:endParaRPr lang="en-GB" sz="800" i="1" dirty="0"/>
          </a:p>
          <a:p>
            <a:endParaRPr lang="pl-PL" sz="800" dirty="0"/>
          </a:p>
        </p:txBody>
      </p:sp>
      <p:graphicFrame>
        <p:nvGraphicFramePr>
          <p:cNvPr id="15" name="Symbol zastępczy zawartości 4">
            <a:extLst>
              <a:ext uri="{FF2B5EF4-FFF2-40B4-BE49-F238E27FC236}">
                <a16:creationId xmlns:a16="http://schemas.microsoft.com/office/drawing/2014/main" id="{27673AF3-5352-B34E-CAAA-54DB4A091FDF}"/>
              </a:ext>
            </a:extLst>
          </p:cNvPr>
          <p:cNvGraphicFramePr>
            <a:graphicFrameLocks/>
          </p:cNvGraphicFramePr>
          <p:nvPr>
            <p:extLst>
              <p:ext uri="{D42A27DB-BD31-4B8C-83A1-F6EECF244321}">
                <p14:modId xmlns:p14="http://schemas.microsoft.com/office/powerpoint/2010/main" val="2603597307"/>
              </p:ext>
            </p:extLst>
          </p:nvPr>
        </p:nvGraphicFramePr>
        <p:xfrm>
          <a:off x="-15074" y="6668425"/>
          <a:ext cx="3771899" cy="1832654"/>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829409302"/>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30858</TotalTime>
  <Words>623</Words>
  <Application>Microsoft Office PowerPoint</Application>
  <PresentationFormat>Pokaz na ekranie (4:3)</PresentationFormat>
  <Paragraphs>169</Paragraphs>
  <Slides>1</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1</vt:i4>
      </vt:variant>
    </vt:vector>
  </HeadingPairs>
  <TitlesOfParts>
    <vt:vector size="6" baseType="lpstr">
      <vt:lpstr>Arial</vt:lpstr>
      <vt:lpstr>Calibri</vt:lpstr>
      <vt:lpstr>Calibri Light</vt:lpstr>
      <vt:lpstr>Helvetica</vt:lpstr>
      <vt:lpstr>Motyw pakietu Office</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Użytkownik Microsoft Office</dc:creator>
  <cp:lastModifiedBy>Grzegorz Chmielarz</cp:lastModifiedBy>
  <cp:revision>1866</cp:revision>
  <cp:lastPrinted>2019-12-16T11:59:44Z</cp:lastPrinted>
  <dcterms:created xsi:type="dcterms:W3CDTF">2018-05-16T11:20:08Z</dcterms:created>
  <dcterms:modified xsi:type="dcterms:W3CDTF">2026-07-29T12:15:29Z</dcterms:modified>
</cp:coreProperties>
</file>