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3"/>
  </p:notesMasterIdLst>
  <p:sldIdLst>
    <p:sldId id="515" r:id="rId2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7" userDrawn="1">
          <p15:clr>
            <a:srgbClr val="A4A3A4"/>
          </p15:clr>
        </p15:guide>
        <p15:guide id="2" pos="1661" userDrawn="1">
          <p15:clr>
            <a:srgbClr val="A4A3A4"/>
          </p15:clr>
        </p15:guide>
        <p15:guide id="4" orient="horz" pos="5239" userDrawn="1">
          <p15:clr>
            <a:srgbClr val="A4A3A4"/>
          </p15:clr>
        </p15:guide>
        <p15:guide id="5" pos="4247" userDrawn="1">
          <p15:clr>
            <a:srgbClr val="A4A3A4"/>
          </p15:clr>
        </p15:guide>
        <p15:guide id="6" pos="2670" userDrawn="1">
          <p15:clr>
            <a:srgbClr val="A4A3A4"/>
          </p15:clr>
        </p15:guide>
        <p15:guide id="7" orient="horz" pos="317" userDrawn="1">
          <p15:clr>
            <a:srgbClr val="A4A3A4"/>
          </p15:clr>
        </p15:guide>
        <p15:guide id="8" orient="horz" pos="4944" userDrawn="1">
          <p15:clr>
            <a:srgbClr val="A4A3A4"/>
          </p15:clr>
        </p15:guide>
        <p15:guide id="9" orient="horz" userDrawn="1">
          <p15:clr>
            <a:srgbClr val="A4A3A4"/>
          </p15:clr>
        </p15:guide>
        <p15:guide id="11" pos="515" userDrawn="1">
          <p15:clr>
            <a:srgbClr val="A4A3A4"/>
          </p15:clr>
        </p15:guide>
        <p15:guide id="12" orient="horz" pos="1701" userDrawn="1">
          <p15:clr>
            <a:srgbClr val="A4A3A4"/>
          </p15:clr>
        </p15:guide>
        <p15:guide id="13" pos="73" userDrawn="1">
          <p15:clr>
            <a:srgbClr val="A4A3A4"/>
          </p15:clr>
        </p15:guide>
        <p15:guide id="14" orient="horz" pos="1927" userDrawn="1">
          <p15:clr>
            <a:srgbClr val="A4A3A4"/>
          </p15:clr>
        </p15:guide>
        <p15:guide id="15" orient="horz" pos="14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anna Siedlaczek" initials="JS" lastIdx="4" clrIdx="0">
    <p:extLst>
      <p:ext uri="{19B8F6BF-5375-455C-9EA6-DF929625EA0E}">
        <p15:presenceInfo xmlns:p15="http://schemas.microsoft.com/office/powerpoint/2012/main" userId="S-1-5-21-299502267-1801674531-682003330-9803" providerId="AD"/>
      </p:ext>
    </p:extLst>
  </p:cmAuthor>
  <p:cmAuthor id="2" name="Joanna Siedlaczek" initials="JS [2]" lastIdx="1" clrIdx="1">
    <p:extLst>
      <p:ext uri="{19B8F6BF-5375-455C-9EA6-DF929625EA0E}">
        <p15:presenceInfo xmlns:p15="http://schemas.microsoft.com/office/powerpoint/2012/main" userId="S::joanna.siedlaczek@unimot.pl::69b6d009-bd7e-4cb2-829c-87be6a797055" providerId="AD"/>
      </p:ext>
    </p:extLst>
  </p:cmAuthor>
  <p:cmAuthor id="3" name="Pawel Jamski" initials="PJ" lastIdx="2" clrIdx="2">
    <p:extLst>
      <p:ext uri="{19B8F6BF-5375-455C-9EA6-DF929625EA0E}">
        <p15:presenceInfo xmlns:p15="http://schemas.microsoft.com/office/powerpoint/2012/main" userId="S::pawel.jamski@unimot.pl::87c1e3c9-c313-4e4a-9b16-7feb422767b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A6A6A6"/>
    <a:srgbClr val="3A6FA0"/>
    <a:srgbClr val="FF0000"/>
    <a:srgbClr val="5E77AE"/>
    <a:srgbClr val="071D49"/>
    <a:srgbClr val="E10311"/>
    <a:srgbClr val="44546A"/>
    <a:srgbClr val="E10000"/>
    <a:srgbClr val="021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67" autoAdjust="0"/>
    <p:restoredTop sz="96374" autoAdjust="0"/>
  </p:normalViewPr>
  <p:slideViewPr>
    <p:cSldViewPr snapToGrid="0" snapToObjects="1">
      <p:cViewPr>
        <p:scale>
          <a:sx n="110" d="100"/>
          <a:sy n="110" d="100"/>
        </p:scale>
        <p:origin x="2132" y="-108"/>
      </p:cViewPr>
      <p:guideLst>
        <p:guide orient="horz" pos="4037"/>
        <p:guide pos="1661"/>
        <p:guide orient="horz" pos="5239"/>
        <p:guide pos="4247"/>
        <p:guide pos="2670"/>
        <p:guide orient="horz" pos="317"/>
        <p:guide orient="horz" pos="4944"/>
        <p:guide orient="horz"/>
        <p:guide pos="515"/>
        <p:guide orient="horz" pos="1701"/>
        <p:guide pos="73"/>
        <p:guide orient="horz" pos="1927"/>
        <p:guide orient="horz" pos="149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 varScale="1">
        <p:scale>
          <a:sx n="84" d="100"/>
          <a:sy n="84" d="100"/>
        </p:scale>
        <p:origin x="382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637992831541217E-2"/>
          <c:y val="0.29512150170088203"/>
          <c:w val="0.96336405228758171"/>
          <c:h val="0.592868756375043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A6A6A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08C-43A2-B887-0DBEDD0959C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08C-43A2-B887-0DBEDD0959C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08C-43A2-B887-0DBEDD0959CF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A08C-43A2-B887-0DBEDD0959CF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A08C-43A2-B887-0DBEDD0959CF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A08C-43A2-B887-0DBEDD0959CF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A08C-43A2-B887-0DBEDD0959CF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A08C-43A2-B887-0DBEDD0959CF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D-A08C-43A2-B887-0DBEDD0959CF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A08C-43A2-B887-0DBEDD0959CF}"/>
              </c:ext>
            </c:extLst>
          </c:dPt>
          <c:dLbls>
            <c:dLbl>
              <c:idx val="0"/>
              <c:layout>
                <c:manualLayout>
                  <c:x val="1.4245098039215687E-3"/>
                  <c:y val="4.70208798559960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08C-43A2-B887-0DBEDD0959CF}"/>
                </c:ext>
              </c:extLst>
            </c:dLbl>
            <c:dLbl>
              <c:idx val="1"/>
              <c:layout>
                <c:manualLayout>
                  <c:x val="-7.0555555555555554E-3"/>
                  <c:y val="1.60976851851851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08C-43A2-B887-0DBEDD0959CF}"/>
                </c:ext>
              </c:extLst>
            </c:dLbl>
            <c:dLbl>
              <c:idx val="2"/>
              <c:layout>
                <c:manualLayout>
                  <c:x val="-3.5277777777777777E-3"/>
                  <c:y val="-2.35185185185186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08C-43A2-B887-0DBEDD0959CF}"/>
                </c:ext>
              </c:extLst>
            </c:dLbl>
            <c:dLbl>
              <c:idx val="3"/>
              <c:layout>
                <c:manualLayout>
                  <c:x val="7.0555555555555554E-3"/>
                  <c:y val="2.08050925925924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08C-43A2-B887-0DBEDD0959CF}"/>
                </c:ext>
              </c:extLst>
            </c:dLbl>
            <c:dLbl>
              <c:idx val="4"/>
              <c:layout>
                <c:manualLayout>
                  <c:x val="0"/>
                  <c:y val="-1.55728955592110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600" b="0" i="0" u="none" strike="noStrike" kern="1200" baseline="0">
                      <a:solidFill>
                        <a:srgbClr val="44546A"/>
                      </a:solidFill>
                      <a:latin typeface="Helvetica Neue"/>
                      <a:ea typeface="Calibri" charset="0"/>
                      <a:cs typeface="Calibri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08C-43A2-B887-0DBEDD0959C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600" b="0" i="0" u="none" strike="noStrike" kern="1200" baseline="0" dirty="0">
                      <a:solidFill>
                        <a:srgbClr val="44546A"/>
                      </a:solidFill>
                      <a:latin typeface="Helvetica Neue"/>
                      <a:ea typeface="Calibri" charset="0"/>
                      <a:cs typeface="Calibri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A08C-43A2-B887-0DBEDD0959CF}"/>
                </c:ext>
              </c:extLst>
            </c:dLbl>
            <c:dLbl>
              <c:idx val="6"/>
              <c:layout>
                <c:manualLayout>
                  <c:x val="-6.4675178792741559E-17"/>
                  <c:y val="3.35365740740739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600" b="0" i="0" u="none" strike="noStrike" kern="1200" baseline="0">
                      <a:solidFill>
                        <a:srgbClr val="44546A"/>
                      </a:solidFill>
                      <a:latin typeface="Helvetica Neue"/>
                      <a:ea typeface="Calibri" charset="0"/>
                      <a:cs typeface="Calibri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08C-43A2-B887-0DBEDD0959CF}"/>
                </c:ext>
              </c:extLst>
            </c:dLbl>
            <c:dLbl>
              <c:idx val="7"/>
              <c:layout>
                <c:manualLayout>
                  <c:x val="-9.2177419354838707E-3"/>
                  <c:y val="-1.666931555074039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anchorCtr="0"/>
                <a:lstStyle/>
                <a:p>
                  <a:pPr algn="ctr" rtl="0">
                    <a:defRPr lang="en-US" sz="600" b="0" i="0" u="none" strike="noStrike" kern="1200" baseline="0">
                      <a:solidFill>
                        <a:srgbClr val="44546A"/>
                      </a:solidFill>
                      <a:latin typeface="Helvetica Neue"/>
                      <a:ea typeface="Calibri" charset="0"/>
                      <a:cs typeface="Calibri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08C-43A2-B887-0DBEDD0959CF}"/>
                </c:ext>
              </c:extLst>
            </c:dLbl>
            <c:dLbl>
              <c:idx val="8"/>
              <c:layout>
                <c:manualLayout>
                  <c:x val="7.0555555555554261E-3"/>
                  <c:y val="2.05787037037037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08C-43A2-B887-0DBEDD0959CF}"/>
                </c:ext>
              </c:extLst>
            </c:dLbl>
            <c:dLbl>
              <c:idx val="9"/>
              <c:layout>
                <c:manualLayout>
                  <c:x val="-5.6899641577061975E-3"/>
                  <c:y val="-3.23439937859418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08C-43A2-B887-0DBEDD0959CF}"/>
                </c:ext>
              </c:extLst>
            </c:dLbl>
            <c:dLbl>
              <c:idx val="10"/>
              <c:layout>
                <c:manualLayout>
                  <c:x val="1.0431480450442187E-16"/>
                  <c:y val="3.89322388980275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08C-43A2-B887-0DBEDD0959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0" baseline="0">
                    <a:solidFill>
                      <a:srgbClr val="44546A"/>
                    </a:solidFill>
                    <a:latin typeface="Helvetica Neue"/>
                    <a:ea typeface="Calibri" charset="0"/>
                    <a:cs typeface="Calibri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Arkusz1!$A$2:$A$12</c:f>
              <c:strCache>
                <c:ptCount val="11"/>
                <c:pt idx="0">
                  <c:v>2024</c:v>
                </c:pt>
                <c:pt idx="1">
                  <c:v>1Q</c:v>
                </c:pt>
                <c:pt idx="2">
                  <c:v>2Q</c:v>
                </c:pt>
                <c:pt idx="3">
                  <c:v>3Q</c:v>
                </c:pt>
                <c:pt idx="4">
                  <c:v>4Q</c:v>
                </c:pt>
                <c:pt idx="6">
                  <c:v>1Q</c:v>
                </c:pt>
                <c:pt idx="7">
                  <c:v>2Q</c:v>
                </c:pt>
                <c:pt idx="8">
                  <c:v>3Q</c:v>
                </c:pt>
                <c:pt idx="9">
                  <c:v>4Q</c:v>
                </c:pt>
                <c:pt idx="10">
                  <c:v>2025</c:v>
                </c:pt>
              </c:strCache>
            </c:strRef>
          </c:cat>
          <c:val>
            <c:numRef>
              <c:f>Arkusz1!$B$2:$B$12</c:f>
              <c:numCache>
                <c:formatCode>#,##0</c:formatCode>
                <c:ptCount val="11"/>
                <c:pt idx="0">
                  <c:v>14084.511</c:v>
                </c:pt>
                <c:pt idx="1">
                  <c:v>3009.4119999999998</c:v>
                </c:pt>
                <c:pt idx="2">
                  <c:v>3473.6579999999999</c:v>
                </c:pt>
                <c:pt idx="3">
                  <c:v>3651.7649999999999</c:v>
                </c:pt>
                <c:pt idx="4">
                  <c:v>3949.67</c:v>
                </c:pt>
                <c:pt idx="6">
                  <c:v>3480.2649999999999</c:v>
                </c:pt>
                <c:pt idx="7">
                  <c:v>3717.8710000000001</c:v>
                </c:pt>
                <c:pt idx="8">
                  <c:v>3719.4569999999999</c:v>
                </c:pt>
                <c:pt idx="9">
                  <c:v>3887.424</c:v>
                </c:pt>
                <c:pt idx="10">
                  <c:v>14805.017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A08C-43A2-B887-0DBEDD0959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132716032"/>
        <c:axId val="132717568"/>
      </c:barChart>
      <c:catAx>
        <c:axId val="132716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 baseline="0">
                <a:solidFill>
                  <a:srgbClr val="7F7F7F"/>
                </a:solidFill>
                <a:latin typeface="Helvetica Neue"/>
              </a:defRPr>
            </a:pPr>
            <a:endParaRPr lang="pl-PL"/>
          </a:p>
        </c:txPr>
        <c:crossAx val="132717568"/>
        <c:crosses val="autoZero"/>
        <c:auto val="1"/>
        <c:lblAlgn val="ctr"/>
        <c:lblOffset val="100"/>
        <c:noMultiLvlLbl val="0"/>
      </c:catAx>
      <c:valAx>
        <c:axId val="132717568"/>
        <c:scaling>
          <c:orientation val="minMax"/>
          <c:max val="16000"/>
          <c:min val="0"/>
        </c:scaling>
        <c:delete val="1"/>
        <c:axPos val="l"/>
        <c:numFmt formatCode="#,##0" sourceLinked="1"/>
        <c:majorTickMark val="out"/>
        <c:minorTickMark val="none"/>
        <c:tickLblPos val="nextTo"/>
        <c:crossAx val="13271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637992831541217E-2"/>
          <c:y val="0.22899735449735453"/>
          <c:w val="0.98922602878127508"/>
          <c:h val="0.487876322751322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EBITDA (S)</c:v>
                </c:pt>
              </c:strCache>
            </c:strRef>
          </c:tx>
          <c:spPr>
            <a:solidFill>
              <a:srgbClr val="A6A6A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156D-415D-8550-0F2BB3939D3B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56D-415D-8550-0F2BB3939D3B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6D-415D-8550-0F2BB3939D3B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156D-415D-8550-0F2BB3939D3B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156D-415D-8550-0F2BB3939D3B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156D-415D-8550-0F2BB3939D3B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56D-415D-8550-0F2BB3939D3B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156D-415D-8550-0F2BB3939D3B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D-156D-415D-8550-0F2BB3939D3B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156D-415D-8550-0F2BB3939D3B}"/>
              </c:ext>
            </c:extLst>
          </c:dPt>
          <c:dLbls>
            <c:dLbl>
              <c:idx val="6"/>
              <c:layout>
                <c:manualLayout>
                  <c:x val="0"/>
                  <c:y val="-4.19973544973545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56D-415D-8550-0F2BB3939D3B}"/>
                </c:ext>
              </c:extLst>
            </c:dLbl>
            <c:dLbl>
              <c:idx val="7"/>
              <c:layout>
                <c:manualLayout>
                  <c:x val="0"/>
                  <c:y val="-1.67989417989417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56D-415D-8550-0F2BB3939D3B}"/>
                </c:ext>
              </c:extLst>
            </c:dLbl>
            <c:dLbl>
              <c:idx val="9"/>
              <c:layout>
                <c:manualLayout>
                  <c:x val="-1.0431480450442187E-16"/>
                  <c:y val="-2.51984126984127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56D-415D-8550-0F2BB3939D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 baseline="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Arkusz1!$A$2:$A$12</c:f>
              <c:strCache>
                <c:ptCount val="11"/>
                <c:pt idx="0">
                  <c:v>2024</c:v>
                </c:pt>
                <c:pt idx="1">
                  <c:v>1Q</c:v>
                </c:pt>
                <c:pt idx="2">
                  <c:v>2Q</c:v>
                </c:pt>
                <c:pt idx="3">
                  <c:v>3Q</c:v>
                </c:pt>
                <c:pt idx="4">
                  <c:v>4Q</c:v>
                </c:pt>
                <c:pt idx="6">
                  <c:v>1Q</c:v>
                </c:pt>
                <c:pt idx="7">
                  <c:v>2Q</c:v>
                </c:pt>
                <c:pt idx="8">
                  <c:v>3Q</c:v>
                </c:pt>
                <c:pt idx="9">
                  <c:v>4Q</c:v>
                </c:pt>
                <c:pt idx="10">
                  <c:v>2025</c:v>
                </c:pt>
              </c:strCache>
            </c:strRef>
          </c:cat>
          <c:val>
            <c:numRef>
              <c:f>Arkusz1!$B$2:$B$12</c:f>
              <c:numCache>
                <c:formatCode>0.0</c:formatCode>
                <c:ptCount val="11"/>
                <c:pt idx="0">
                  <c:v>307.69329999999923</c:v>
                </c:pt>
                <c:pt idx="1">
                  <c:v>47.473370000000003</c:v>
                </c:pt>
                <c:pt idx="2">
                  <c:v>80.364989999999196</c:v>
                </c:pt>
                <c:pt idx="3">
                  <c:v>105.31793999999999</c:v>
                </c:pt>
                <c:pt idx="4">
                  <c:v>74.537000000000006</c:v>
                </c:pt>
                <c:pt idx="6">
                  <c:v>47.268200999999998</c:v>
                </c:pt>
                <c:pt idx="7">
                  <c:v>110.357</c:v>
                </c:pt>
                <c:pt idx="8">
                  <c:v>87.970245805995702</c:v>
                </c:pt>
                <c:pt idx="9">
                  <c:v>110.94499999999999</c:v>
                </c:pt>
                <c:pt idx="10">
                  <c:v>356.54044680599571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6D-415D-8550-0F2BB3939D3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132546560"/>
        <c:axId val="132548096"/>
      </c:barChart>
      <c:catAx>
        <c:axId val="1325465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 baseline="0">
                <a:solidFill>
                  <a:srgbClr val="7F7F7F"/>
                </a:solidFill>
                <a:latin typeface="Helvetica Neue"/>
              </a:defRPr>
            </a:pPr>
            <a:endParaRPr lang="pl-PL"/>
          </a:p>
        </c:txPr>
        <c:crossAx val="132548096"/>
        <c:crosses val="autoZero"/>
        <c:auto val="1"/>
        <c:lblAlgn val="ctr"/>
        <c:lblOffset val="100"/>
        <c:noMultiLvlLbl val="0"/>
      </c:catAx>
      <c:valAx>
        <c:axId val="132548096"/>
        <c:scaling>
          <c:orientation val="minMax"/>
          <c:max val="390"/>
          <c:min val="0"/>
        </c:scaling>
        <c:delete val="1"/>
        <c:axPos val="l"/>
        <c:numFmt formatCode="0.0" sourceLinked="1"/>
        <c:majorTickMark val="out"/>
        <c:minorTickMark val="none"/>
        <c:tickLblPos val="nextTo"/>
        <c:crossAx val="1325465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939815481087856E-3"/>
          <c:y val="0.23140522320787008"/>
          <c:w val="0.99061203690378241"/>
          <c:h val="0.496320368942947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A6A6A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BE6-475C-B0BA-75A9500B62A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BE6-475C-B0BA-75A9500B62A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BE6-475C-B0BA-75A9500B62A6}"/>
              </c:ext>
            </c:extLst>
          </c:dPt>
          <c:dPt>
            <c:idx val="3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DBE6-475C-B0BA-75A9500B62A6}"/>
              </c:ext>
            </c:extLst>
          </c:dPt>
          <c:dPt>
            <c:idx val="4"/>
            <c:invertIfNegative val="0"/>
            <c:bubble3D val="0"/>
            <c:spPr>
              <a:solidFill>
                <a:srgbClr val="002060"/>
              </a:solidFill>
            </c:spPr>
            <c:extLst>
              <c:ext xmlns:c16="http://schemas.microsoft.com/office/drawing/2014/chart" uri="{C3380CC4-5D6E-409C-BE32-E72D297353CC}">
                <c16:uniqueId val="{00000007-DBE6-475C-B0BA-75A9500B62A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DBE6-475C-B0BA-75A9500B62A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DBE6-475C-B0BA-75A9500B62A6}"/>
              </c:ext>
            </c:extLst>
          </c:dPt>
          <c:dPt>
            <c:idx val="7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B-DBE6-475C-B0BA-75A9500B62A6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D-DBE6-475C-B0BA-75A9500B62A6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F-DBE6-475C-B0BA-75A9500B62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600" baseline="0">
                    <a:solidFill>
                      <a:srgbClr val="44546A"/>
                    </a:solidFill>
                    <a:latin typeface="Helvetica Neue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Arkusz1!$A$2:$A$12</c:f>
              <c:strCache>
                <c:ptCount val="11"/>
                <c:pt idx="0">
                  <c:v>2024</c:v>
                </c:pt>
                <c:pt idx="1">
                  <c:v>1Q</c:v>
                </c:pt>
                <c:pt idx="2">
                  <c:v>2Q</c:v>
                </c:pt>
                <c:pt idx="3">
                  <c:v>3Q</c:v>
                </c:pt>
                <c:pt idx="4">
                  <c:v>4Q</c:v>
                </c:pt>
                <c:pt idx="6">
                  <c:v>1Q</c:v>
                </c:pt>
                <c:pt idx="7">
                  <c:v>2Q</c:v>
                </c:pt>
                <c:pt idx="8">
                  <c:v>3Q</c:v>
                </c:pt>
                <c:pt idx="9">
                  <c:v>4Q</c:v>
                </c:pt>
                <c:pt idx="10">
                  <c:v>2025</c:v>
                </c:pt>
              </c:strCache>
            </c:strRef>
          </c:cat>
          <c:val>
            <c:numRef>
              <c:f>Arkusz1!$B$2:$B$12</c:f>
              <c:numCache>
                <c:formatCode>0.0%</c:formatCode>
                <c:ptCount val="11"/>
                <c:pt idx="0">
                  <c:v>2.18E-2</c:v>
                </c:pt>
                <c:pt idx="1">
                  <c:v>1.6E-2</c:v>
                </c:pt>
                <c:pt idx="2">
                  <c:v>2.3135549045374165E-2</c:v>
                </c:pt>
                <c:pt idx="3">
                  <c:v>2.8840301552326746E-2</c:v>
                </c:pt>
                <c:pt idx="4">
                  <c:v>1.8800000000000001E-2</c:v>
                </c:pt>
                <c:pt idx="6">
                  <c:v>1.4E-2</c:v>
                </c:pt>
                <c:pt idx="7">
                  <c:v>2.9683113039275299E-2</c:v>
                </c:pt>
                <c:pt idx="8">
                  <c:v>2.3651308669710654E-2</c:v>
                </c:pt>
                <c:pt idx="9">
                  <c:v>2.8539429566565137E-2</c:v>
                </c:pt>
                <c:pt idx="10">
                  <c:v>2.4E-2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DBE6-475C-B0BA-75A9500B62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axId val="132515712"/>
        <c:axId val="132517248"/>
      </c:barChart>
      <c:catAx>
        <c:axId val="132515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A6A6A6"/>
            </a:solidFill>
          </a:ln>
        </c:spPr>
        <c:txPr>
          <a:bodyPr/>
          <a:lstStyle/>
          <a:p>
            <a:pPr>
              <a:defRPr sz="600" baseline="0">
                <a:solidFill>
                  <a:srgbClr val="7F7F7F"/>
                </a:solidFill>
                <a:latin typeface="Helvetica Neue"/>
              </a:defRPr>
            </a:pPr>
            <a:endParaRPr lang="pl-PL"/>
          </a:p>
        </c:txPr>
        <c:crossAx val="132517248"/>
        <c:crosses val="autoZero"/>
        <c:auto val="1"/>
        <c:lblAlgn val="ctr"/>
        <c:lblOffset val="100"/>
        <c:noMultiLvlLbl val="0"/>
      </c:catAx>
      <c:valAx>
        <c:axId val="132517248"/>
        <c:scaling>
          <c:orientation val="minMax"/>
          <c:max val="4.0000000000000008E-2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1325157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38919785497968"/>
          <c:y val="6.0672118141231232E-2"/>
          <c:w val="0.36769860486720352"/>
          <c:h val="0.7617857825612273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Paliwa</c:v>
                </c:pt>
              </c:strCache>
            </c:strRef>
          </c:tx>
          <c:spPr>
            <a:solidFill>
              <a:srgbClr val="E10000"/>
            </a:solidFill>
            <a:ln>
              <a:noFill/>
            </a:ln>
            <a:effectLst>
              <a:glow>
                <a:schemeClr val="accent1">
                  <a:alpha val="40000"/>
                </a:schemeClr>
              </a:glow>
              <a:outerShdw blurRad="317500" sx="1000" sy="1000" algn="ctr" rotWithShape="0">
                <a:prstClr val="black">
                  <a:alpha val="25000"/>
                </a:prst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DEB-4AD4-B164-4635E9DA590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DEB-4AD4-B164-4635E9DA590E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DEB-4AD4-B164-4635E9DA590E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DEB-4AD4-B164-4635E9DA590E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DEB-4AD4-B164-4635E9DA590E}"/>
              </c:ext>
            </c:extLst>
          </c:dPt>
          <c:dLbls>
            <c:dLbl>
              <c:idx val="0"/>
              <c:layout>
                <c:manualLayout>
                  <c:x val="-0.11355062930137438"/>
                  <c:y val="6.9298405481885835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B-4AD4-B164-4635E9DA590E}"/>
                </c:ext>
              </c:extLst>
            </c:dLbl>
            <c:dLbl>
              <c:idx val="1"/>
              <c:layout>
                <c:manualLayout>
                  <c:x val="0.1168903536925912"/>
                  <c:y val="1.385968109637716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B-4AD4-B164-4635E9DA590E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>
                  <c:v>2025</c:v>
                </c:pt>
                <c:pt idx="1">
                  <c:v>2024</c:v>
                </c:pt>
              </c:numCache>
            </c:numRef>
          </c:cat>
          <c:val>
            <c:numRef>
              <c:f>Arkusz1!$B$2:$B$3</c:f>
              <c:numCache>
                <c:formatCode>0.0%</c:formatCode>
                <c:ptCount val="2"/>
                <c:pt idx="0">
                  <c:v>0.64900000000000002</c:v>
                </c:pt>
                <c:pt idx="1">
                  <c:v>0.67100000000000004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DEB-4AD4-B164-4635E9DA590E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Bitumen</c:v>
                </c:pt>
              </c:strCache>
            </c:strRef>
          </c:tx>
          <c:spPr>
            <a:solidFill>
              <a:srgbClr val="071D4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11689035369259126"/>
                  <c:y val="7.622824603007435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DEB-4AD4-B164-4635E9DA590E}"/>
                </c:ext>
              </c:extLst>
            </c:dLbl>
            <c:dLbl>
              <c:idx val="1"/>
              <c:layout>
                <c:manualLayout>
                  <c:x val="0.12023007808380815"/>
                  <c:y val="0.1108774487710173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DEB-4AD4-B164-4635E9DA590E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6350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>
                  <c:v>2025</c:v>
                </c:pt>
                <c:pt idx="1">
                  <c:v>2024</c:v>
                </c:pt>
              </c:numCache>
            </c:numRef>
          </c:cat>
          <c:val>
            <c:numRef>
              <c:f>Arkusz1!$C$2:$C$3</c:f>
              <c:numCache>
                <c:formatCode>0.0%</c:formatCode>
                <c:ptCount val="2"/>
                <c:pt idx="0">
                  <c:v>9.9000000000000005E-2</c:v>
                </c:pt>
                <c:pt idx="1">
                  <c:v>0.106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DEB-4AD4-B164-4635E9DA590E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Gaz LPG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0.11021090491015749"/>
                  <c:y val="2.07895216445656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DEB-4AD4-B164-4635E9DA590E}"/>
                </c:ext>
              </c:extLst>
            </c:dLbl>
            <c:dLbl>
              <c:idx val="1"/>
              <c:layout>
                <c:manualLayout>
                  <c:x val="0.12023007808380815"/>
                  <c:y val="6.236856493369725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DEB-4AD4-B164-4635E9DA590E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>
                  <c:v>2025</c:v>
                </c:pt>
                <c:pt idx="1">
                  <c:v>2024</c:v>
                </c:pt>
              </c:numCache>
            </c:numRef>
          </c:cat>
          <c:val>
            <c:numRef>
              <c:f>Arkusz1!$D$2:$D$3</c:f>
              <c:numCache>
                <c:formatCode>0.0%</c:formatCode>
                <c:ptCount val="2"/>
                <c:pt idx="0">
                  <c:v>5.8999999999999997E-2</c:v>
                </c:pt>
                <c:pt idx="1">
                  <c:v>5.8000000000000003E-2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DEB-4AD4-B164-4635E9DA590E}"/>
            </c:ext>
          </c:extLst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Gaz ziemny i energia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>
              <a:outerShdw blurRad="317500" algn="ctr" rotWithShape="0">
                <a:prstClr val="black">
                  <a:alpha val="25000"/>
                </a:prstClr>
              </a:outerShdw>
            </a:effectLst>
          </c:spPr>
          <c:invertIfNegative val="0"/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7DEB-4AD4-B164-4635E9DA590E}"/>
              </c:ext>
            </c:extLst>
          </c:dPt>
          <c:dLbls>
            <c:dLbl>
              <c:idx val="0"/>
              <c:layout>
                <c:manualLayout>
                  <c:x val="-0.11355062930137436"/>
                  <c:y val="-3.464920274094291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DEB-4AD4-B164-4635E9DA590E}"/>
                </c:ext>
              </c:extLst>
            </c:dLbl>
            <c:dLbl>
              <c:idx val="1"/>
              <c:layout>
                <c:manualLayout>
                  <c:x val="0.12356980247502504"/>
                  <c:y val="2.07895216445656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DEB-4AD4-B164-4635E9DA590E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>
                  <c:v>2025</c:v>
                </c:pt>
                <c:pt idx="1">
                  <c:v>2024</c:v>
                </c:pt>
              </c:numCache>
            </c:numRef>
          </c:cat>
          <c:val>
            <c:numRef>
              <c:f>Arkusz1!$E$2:$E$3</c:f>
              <c:numCache>
                <c:formatCode>0.0%</c:formatCode>
                <c:ptCount val="2"/>
                <c:pt idx="0">
                  <c:v>9.2999999999999999E-2</c:v>
                </c:pt>
                <c:pt idx="1">
                  <c:v>7.0999999999999994E-2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7DEB-4AD4-B164-4635E9DA590E}"/>
            </c:ext>
          </c:extLst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Pozostałe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0.11355062930137436"/>
                  <c:y val="-9.00879271264515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DEB-4AD4-B164-4635E9DA590E}"/>
                </c:ext>
              </c:extLst>
            </c:dLbl>
            <c:dLbl>
              <c:idx val="1"/>
              <c:layout>
                <c:manualLayout>
                  <c:x val="0.11689035369259125"/>
                  <c:y val="-5.54387243855086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DEB-4AD4-B164-4635E9DA590E}"/>
                </c:ext>
              </c:extLst>
            </c:dLbl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Arkusz1!$A$2:$A$3</c:f>
              <c:numCache>
                <c:formatCode>General</c:formatCode>
                <c:ptCount val="2"/>
                <c:pt idx="0">
                  <c:v>2025</c:v>
                </c:pt>
                <c:pt idx="1">
                  <c:v>2024</c:v>
                </c:pt>
              </c:numCache>
            </c:numRef>
          </c:cat>
          <c:val>
            <c:numRef>
              <c:f>Arkusz1!$F$2:$F$3</c:f>
              <c:numCache>
                <c:formatCode>0.0%</c:formatCode>
                <c:ptCount val="2"/>
                <c:pt idx="0">
                  <c:v>0.1</c:v>
                </c:pt>
                <c:pt idx="1">
                  <c:v>9.4E-2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7DEB-4AD4-B164-4635E9DA590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867038639"/>
        <c:axId val="618567823"/>
      </c:barChart>
      <c:catAx>
        <c:axId val="8670386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Helvetica" panose="020B0604020202020204" pitchFamily="34" charset="0"/>
                <a:ea typeface="+mn-ea"/>
                <a:cs typeface="Helvetica" panose="020B0604020202020204" pitchFamily="34" charset="0"/>
              </a:defRPr>
            </a:pPr>
            <a:endParaRPr lang="pl-PL"/>
          </a:p>
        </c:txPr>
        <c:crossAx val="618567823"/>
        <c:crosses val="autoZero"/>
        <c:auto val="1"/>
        <c:lblAlgn val="ctr"/>
        <c:lblOffset val="100"/>
        <c:noMultiLvlLbl val="0"/>
      </c:catAx>
      <c:valAx>
        <c:axId val="618567823"/>
        <c:scaling>
          <c:orientation val="minMax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867038639"/>
        <c:crosses val="autoZero"/>
        <c:crossBetween val="between"/>
      </c:valAx>
      <c:spPr>
        <a:noFill/>
        <a:ln w="0">
          <a:noFill/>
        </a:ln>
        <a:effectLst/>
      </c:spPr>
    </c:plotArea>
    <c:legend>
      <c:legendPos val="r"/>
      <c:layout>
        <c:manualLayout>
          <c:xMode val="edge"/>
          <c:yMode val="edge"/>
          <c:x val="0.6312244019932991"/>
          <c:y val="0.10497698444414842"/>
          <c:w val="0.3038210391591889"/>
          <c:h val="0.789758449841042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ln>
                <a:noFill/>
              </a:ln>
              <a:solidFill>
                <a:srgbClr val="44546A"/>
              </a:solidFill>
              <a:latin typeface="Helvetica Neue"/>
              <a:ea typeface="+mn-ea"/>
              <a:cs typeface="+mn-cs"/>
            </a:defRPr>
          </a:pPr>
          <a:endParaRPr lang="pl-PL"/>
        </a:p>
      </c:txPr>
    </c:legend>
    <c:plotVisOnly val="1"/>
    <c:dispBlanksAs val="zero"/>
    <c:showDLblsOverMax val="0"/>
  </c:chart>
  <c:spPr>
    <a:noFill/>
    <a:ln w="15875" cap="flat" cmpd="sng" algn="ctr">
      <a:noFill/>
      <a:round/>
    </a:ln>
    <a:effectLst/>
  </c:spPr>
  <c:txPr>
    <a:bodyPr anchor="t" anchorCtr="0"/>
    <a:lstStyle/>
    <a:p>
      <a:pPr>
        <a:defRPr>
          <a:ln>
            <a:noFill/>
          </a:ln>
          <a:solidFill>
            <a:schemeClr val="dk1"/>
          </a:solidFill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2270574646971614E-2"/>
          <c:y val="0.117018955104599"/>
          <c:w val="0.36950102014485497"/>
          <c:h val="0.77504863447835759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Udział w kapitale UNIMOT S.A.</c:v>
                </c:pt>
              </c:strCache>
            </c:strRef>
          </c:tx>
          <c:explosion val="1"/>
          <c:dPt>
            <c:idx val="0"/>
            <c:bubble3D val="0"/>
            <c:spPr>
              <a:solidFill>
                <a:srgbClr val="24295B"/>
              </a:solidFill>
            </c:spPr>
            <c:extLst>
              <c:ext xmlns:c16="http://schemas.microsoft.com/office/drawing/2014/chart" uri="{C3380CC4-5D6E-409C-BE32-E72D297353CC}">
                <c16:uniqueId val="{00000001-6951-44CF-AE09-D38AF6F39E5A}"/>
              </c:ext>
            </c:extLst>
          </c:dPt>
          <c:dPt>
            <c:idx val="1"/>
            <c:bubble3D val="0"/>
            <c:spPr>
              <a:solidFill>
                <a:srgbClr val="E10000"/>
              </a:solidFill>
            </c:spPr>
            <c:extLst>
              <c:ext xmlns:c16="http://schemas.microsoft.com/office/drawing/2014/chart" uri="{C3380CC4-5D6E-409C-BE32-E72D297353CC}">
                <c16:uniqueId val="{00000003-6951-44CF-AE09-D38AF6F39E5A}"/>
              </c:ext>
            </c:extLst>
          </c:dPt>
          <c:dPt>
            <c:idx val="2"/>
            <c:bubble3D val="0"/>
            <c:spPr>
              <a:solidFill>
                <a:schemeClr val="tx1">
                  <a:lumMod val="85000"/>
                  <a:lumOff val="1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6951-44CF-AE09-D38AF6F39E5A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7-6951-44CF-AE09-D38AF6F39E5A}"/>
              </c:ext>
            </c:extLst>
          </c:dPt>
          <c:dPt>
            <c:idx val="4"/>
            <c:bubble3D val="0"/>
            <c:spPr>
              <a:solidFill>
                <a:srgbClr val="A6A6A6"/>
              </a:solidFill>
            </c:spPr>
            <c:extLst>
              <c:ext xmlns:c16="http://schemas.microsoft.com/office/drawing/2014/chart" uri="{C3380CC4-5D6E-409C-BE32-E72D297353CC}">
                <c16:uniqueId val="{00000009-6951-44CF-AE09-D38AF6F39E5A}"/>
              </c:ext>
            </c:extLst>
          </c:dPt>
          <c:dPt>
            <c:idx val="5"/>
            <c:bubble3D val="0"/>
            <c:spPr>
              <a:solidFill>
                <a:srgbClr val="D9D9D9"/>
              </a:solidFill>
            </c:spPr>
            <c:extLst>
              <c:ext xmlns:c16="http://schemas.microsoft.com/office/drawing/2014/chart" uri="{C3380CC4-5D6E-409C-BE32-E72D297353CC}">
                <c16:uniqueId val="{0000000B-6951-44CF-AE09-D38AF6F39E5A}"/>
              </c:ext>
            </c:extLst>
          </c:dPt>
          <c:dPt>
            <c:idx val="8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D-6951-44CF-AE09-D38AF6F39E5A}"/>
              </c:ext>
            </c:extLst>
          </c:dPt>
          <c:dLbls>
            <c:dLbl>
              <c:idx val="4"/>
              <c:layout>
                <c:manualLayout>
                  <c:x val="-0.10217355910838291"/>
                  <c:y val="0.12801516577819819"/>
                </c:manualLayout>
              </c:layout>
              <c:tx>
                <c:rich>
                  <a:bodyPr/>
                  <a:lstStyle/>
                  <a:p>
                    <a:fld id="{A12C11A7-1B34-4F48-85E8-A6E7A4940979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136005053895053"/>
                      <c:h val="0.162489964155194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951-44CF-AE09-D38AF6F39E5A}"/>
                </c:ext>
              </c:extLst>
            </c:dLbl>
            <c:dLbl>
              <c:idx val="5"/>
              <c:layout>
                <c:manualLayout>
                  <c:x val="-0.10533350303645288"/>
                  <c:y val="-1.4084474730457963E-2"/>
                </c:manualLayout>
              </c:layout>
              <c:tx>
                <c:rich>
                  <a:bodyPr/>
                  <a:lstStyle/>
                  <a:p>
                    <a:fld id="{3D2A5063-A0D5-4705-B079-C4814E7F2D48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951-44CF-AE09-D38AF6F39E5A}"/>
                </c:ext>
              </c:extLst>
            </c:dLbl>
            <c:dLbl>
              <c:idx val="6"/>
              <c:layout>
                <c:manualLayout>
                  <c:x val="-0.1094372506696623"/>
                  <c:y val="-0.13070160077266552"/>
                </c:manualLayout>
              </c:layout>
              <c:tx>
                <c:rich>
                  <a:bodyPr/>
                  <a:lstStyle/>
                  <a:p>
                    <a:fld id="{B059E99C-038D-487C-8644-5EE509A2F24B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6951-44CF-AE09-D38AF6F39E5A}"/>
                </c:ext>
              </c:extLst>
            </c:dLbl>
            <c:dLbl>
              <c:idx val="7"/>
              <c:layout>
                <c:manualLayout>
                  <c:x val="-0.10974918209018517"/>
                  <c:y val="-0.25658245397769025"/>
                </c:manualLayout>
              </c:layout>
              <c:tx>
                <c:rich>
                  <a:bodyPr/>
                  <a:lstStyle/>
                  <a:p>
                    <a:fld id="{7106644C-17B0-454A-B028-0897ED4EE86B}" type="VALUE">
                      <a:rPr lang="en-US">
                        <a:solidFill>
                          <a:schemeClr val="tx1"/>
                        </a:solidFill>
                      </a:rPr>
                      <a:pPr/>
                      <a:t>[WARTOŚĆ]</a:t>
                    </a:fld>
                    <a:endParaRPr lang="pl-PL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F-6951-44CF-AE09-D38AF6F39E5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Unimot Express sp.z o.o.</c:v>
                </c:pt>
                <c:pt idx="1">
                  <c:v>Zemadon Limited</c:v>
                </c:pt>
                <c:pt idx="2">
                  <c:v>Zbigniew Juroszek</c:v>
                </c:pt>
                <c:pt idx="3">
                  <c:v>Nationale-Nederlanden PTE</c:v>
                </c:pt>
                <c:pt idx="4">
                  <c:v>Robert Brzozowski </c:v>
                </c:pt>
                <c:pt idx="5">
                  <c:v>Filip Kuropatwa</c:v>
                </c:pt>
                <c:pt idx="6">
                  <c:v>Michał Hojowski</c:v>
                </c:pt>
                <c:pt idx="7">
                  <c:v>Aneta Szczesna-Kowalska</c:v>
                </c:pt>
                <c:pt idx="8">
                  <c:v>pozostali</c:v>
                </c:pt>
              </c:strCache>
            </c:strRef>
          </c:cat>
          <c:val>
            <c:numRef>
              <c:f>Arkusz1!$B$2:$B$10</c:f>
              <c:numCache>
                <c:formatCode>0.0%</c:formatCode>
                <c:ptCount val="9"/>
                <c:pt idx="0">
                  <c:v>0.43840000000000001</c:v>
                </c:pt>
                <c:pt idx="1">
                  <c:v>0.19719999999999999</c:v>
                </c:pt>
                <c:pt idx="2">
                  <c:v>6.7799999999999999E-2</c:v>
                </c:pt>
                <c:pt idx="3">
                  <c:v>6.6199999999999995E-2</c:v>
                </c:pt>
                <c:pt idx="4">
                  <c:v>1.95E-2</c:v>
                </c:pt>
                <c:pt idx="5">
                  <c:v>7.1999999999999998E-3</c:v>
                </c:pt>
                <c:pt idx="6">
                  <c:v>2.7000000000000001E-3</c:v>
                </c:pt>
                <c:pt idx="7">
                  <c:v>1E-4</c:v>
                </c:pt>
                <c:pt idx="8">
                  <c:v>0.20080000000000001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951-44CF-AE09-D38AF6F39E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4864062267453087"/>
          <c:y val="4.6064751265790349E-2"/>
          <c:w val="0.500890728664378"/>
          <c:h val="0.90222536827948807"/>
        </c:manualLayout>
      </c:layout>
      <c:overlay val="0"/>
      <c:txPr>
        <a:bodyPr/>
        <a:lstStyle/>
        <a:p>
          <a:pPr>
            <a:defRPr sz="800">
              <a:solidFill>
                <a:srgbClr val="44546A"/>
              </a:solidFill>
              <a:latin typeface="Helvetica" panose="020B0604020202020204" pitchFamily="34" charset="0"/>
              <a:cs typeface="Helvetica" panose="020B0604020202020204" pitchFamily="34" charset="0"/>
            </a:defRPr>
          </a:pPr>
          <a:endParaRPr lang="pl-PL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0.05583</cdr:x>
      <cdr:y>0.18254</cdr:y>
    </cdr:from>
    <cdr:to>
      <cdr:x>0.05583</cdr:x>
      <cdr:y>0.18254</cdr:y>
    </cdr:to>
    <cdr:cxnSp macro="">
      <cdr:nvCxnSpPr>
        <cdr:cNvPr id="2" name="Łącznik prosty 1">
          <a:extLst xmlns:a="http://schemas.openxmlformats.org/drawingml/2006/main">
            <a:ext uri="{FF2B5EF4-FFF2-40B4-BE49-F238E27FC236}">
              <a16:creationId xmlns:a16="http://schemas.microsoft.com/office/drawing/2014/main" id="{5BB816F6-4D85-4239-95B4-1D032D4E7A81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124613" y="297730"/>
          <a:ext cx="0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1">
              <a:lumMod val="50000"/>
              <a:lumOff val="5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1</cdr:x>
      <cdr:y>0.98023</cdr:y>
    </cdr:from>
    <cdr:to>
      <cdr:x>1</cdr:x>
      <cdr:y>1</cdr:y>
    </cdr:to>
    <cdr:grpSp>
      <cdr:nvGrpSpPr>
        <cdr:cNvPr id="3" name="Grupa 2">
          <a:extLst xmlns:a="http://schemas.openxmlformats.org/drawingml/2006/main">
            <a:ext uri="{FF2B5EF4-FFF2-40B4-BE49-F238E27FC236}">
              <a16:creationId xmlns:a16="http://schemas.microsoft.com/office/drawing/2014/main" id="{B52E9B31-7AC4-4F29-8F47-999174EE45B4}"/>
            </a:ext>
          </a:extLst>
        </cdr:cNvPr>
        <cdr:cNvGrpSpPr/>
      </cdr:nvGrpSpPr>
      <cdr:grpSpPr>
        <a:xfrm xmlns:a="http://schemas.openxmlformats.org/drawingml/2006/main">
          <a:off x="2232000" y="1500595"/>
          <a:ext cx="0" cy="30265"/>
          <a:chOff x="-9155227" y="-899580"/>
          <a:chExt cx="0" cy="264645"/>
        </a:xfrm>
      </cdr:grpSpPr>
      <cdr:cxnSp macro="">
        <cdr:nvCxnSpPr>
          <cdr:cNvPr id="6" name="Łącznik prosty 5">
            <a:extLst xmlns:a="http://schemas.openxmlformats.org/drawingml/2006/main">
              <a:ext uri="{FF2B5EF4-FFF2-40B4-BE49-F238E27FC236}">
                <a16:creationId xmlns:a16="http://schemas.microsoft.com/office/drawing/2014/main" id="{9794D8DB-145D-4A52-AE79-0800B20966CA}"/>
              </a:ext>
            </a:extLst>
          </cdr:cNvPr>
          <cdr:cNvCxnSpPr>
            <a:cxnSpLocks xmlns:a="http://schemas.openxmlformats.org/drawingml/2006/main"/>
          </cdr:cNvCxnSpPr>
        </cdr:nvCxnSpPr>
        <cdr:spPr>
          <a:xfrm xmlns:a="http://schemas.openxmlformats.org/drawingml/2006/main" flipV="1">
            <a:off x="-9155227" y="-899580"/>
            <a:ext cx="0" cy="264645"/>
          </a:xfrm>
          <a:prstGeom xmlns:a="http://schemas.openxmlformats.org/drawingml/2006/main" prst="line">
            <a:avLst/>
          </a:prstGeom>
          <a:ln xmlns:a="http://schemas.openxmlformats.org/drawingml/2006/main" w="19050">
            <a:solidFill>
              <a:schemeClr val="tx1">
                <a:lumMod val="50000"/>
                <a:lumOff val="50000"/>
              </a:schemeClr>
            </a:solidFill>
          </a:ln>
        </cdr:spPr>
        <cdr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cdr:style>
      </cdr:cxn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8057"/>
          </a:xfrm>
          <a:prstGeom prst="rect">
            <a:avLst/>
          </a:prstGeom>
        </p:spPr>
        <p:txBody>
          <a:bodyPr vert="horz" lIns="96090" tIns="48045" rIns="96090" bIns="48045" rtlCol="0"/>
          <a:lstStyle>
            <a:lvl1pPr algn="r">
              <a:defRPr sz="1300"/>
            </a:lvl1pPr>
          </a:lstStyle>
          <a:p>
            <a:fld id="{C348D1D2-57F5-F54A-AFEB-0A170AAB206A}" type="datetimeFigureOut">
              <a:rPr lang="pl-PL" smtClean="0"/>
              <a:t>29.07.2026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1243013"/>
            <a:ext cx="2511425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090" tIns="48045" rIns="96090" bIns="4804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3"/>
            <a:ext cx="5438140" cy="3908615"/>
          </a:xfrm>
          <a:prstGeom prst="rect">
            <a:avLst/>
          </a:prstGeom>
        </p:spPr>
        <p:txBody>
          <a:bodyPr vert="horz" lIns="96090" tIns="48045" rIns="96090" bIns="48045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6"/>
          </a:xfrm>
          <a:prstGeom prst="rect">
            <a:avLst/>
          </a:prstGeom>
        </p:spPr>
        <p:txBody>
          <a:bodyPr vert="horz" lIns="96090" tIns="48045" rIns="96090" bIns="48045" rtlCol="0" anchor="b"/>
          <a:lstStyle>
            <a:lvl1pPr algn="r">
              <a:defRPr sz="1300"/>
            </a:lvl1pPr>
          </a:lstStyle>
          <a:p>
            <a:fld id="{3DA9AC0E-82D5-B547-A641-8C5E17A2068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6412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875180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5925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17596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2376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84592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22" name="Prostokąt 21"/>
          <p:cNvSpPr/>
          <p:nvPr userDrawn="1"/>
        </p:nvSpPr>
        <p:spPr>
          <a:xfrm>
            <a:off x="266218" y="9449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23" name="Obraz 22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77731"/>
            <a:ext cx="1358665" cy="710371"/>
          </a:xfrm>
          <a:prstGeom prst="rect">
            <a:avLst/>
          </a:prstGeom>
        </p:spPr>
      </p:pic>
      <p:cxnSp>
        <p:nvCxnSpPr>
          <p:cNvPr id="24" name="Łącznik prosty 23"/>
          <p:cNvCxnSpPr/>
          <p:nvPr userDrawn="1"/>
        </p:nvCxnSpPr>
        <p:spPr>
          <a:xfrm>
            <a:off x="6566934" y="8595931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45044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15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8" name="Prostokąt 17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9" name="Obraz 18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20" name="Łącznik prosty 19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642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4" name="Prostokąt 13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6" name="Łącznik prosty 15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970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6" name="Prostokąt 15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7" name="Obraz 16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8" name="Łącznik prosty 17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3099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0" name="Prostokąt 9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1" name="Obraz 10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2" name="Łącznik prosty 11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603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065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271713" y="8475141"/>
            <a:ext cx="2314575" cy="486833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15" name="Prostokąt 14"/>
          <p:cNvSpPr/>
          <p:nvPr userDrawn="1"/>
        </p:nvSpPr>
        <p:spPr>
          <a:xfrm>
            <a:off x="266218" y="-2"/>
            <a:ext cx="27899" cy="1342067"/>
          </a:xfrm>
          <a:prstGeom prst="rect">
            <a:avLst/>
          </a:prstGeom>
          <a:solidFill>
            <a:srgbClr val="E1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13"/>
          </a:p>
        </p:txBody>
      </p:sp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8270" y="368280"/>
            <a:ext cx="1358665" cy="710371"/>
          </a:xfrm>
          <a:prstGeom prst="rect">
            <a:avLst/>
          </a:prstGeom>
        </p:spPr>
      </p:pic>
      <p:cxnSp>
        <p:nvCxnSpPr>
          <p:cNvPr id="17" name="Łącznik prosty 16"/>
          <p:cNvCxnSpPr/>
          <p:nvPr userDrawn="1"/>
        </p:nvCxnSpPr>
        <p:spPr>
          <a:xfrm>
            <a:off x="6566934" y="8586480"/>
            <a:ext cx="29106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5202663" y="8635593"/>
            <a:ext cx="1543050" cy="486833"/>
          </a:xfrm>
        </p:spPr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00998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733112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608941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24869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321050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79780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68445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563111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9799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07CD-79C9-B141-B626-E75E2D2ABC3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57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51" r:id="rId12"/>
    <p:sldLayoutId id="2147483652" r:id="rId13"/>
    <p:sldLayoutId id="2147483653" r:id="rId14"/>
    <p:sldLayoutId id="2147483654" r:id="rId15"/>
    <p:sldLayoutId id="2147483656" r:id="rId16"/>
    <p:sldLayoutId id="2147483657" r:id="rId17"/>
    <p:sldLayoutId id="2147483658" r:id="rId18"/>
    <p:sldLayoutId id="214748365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chart" Target="../charts/chart2.xml"/><Relationship Id="rId7" Type="http://schemas.openxmlformats.org/officeDocument/2006/relationships/chart" Target="../charts/chart4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0D2CD213-C00A-9B73-C517-C9A34429B0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1596038"/>
              </p:ext>
            </p:extLst>
          </p:nvPr>
        </p:nvGraphicFramePr>
        <p:xfrm>
          <a:off x="100526" y="2354131"/>
          <a:ext cx="2232000" cy="1340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32519699-FC14-3C91-F7D1-2C29073016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9065855"/>
              </p:ext>
            </p:extLst>
          </p:nvPr>
        </p:nvGraphicFramePr>
        <p:xfrm>
          <a:off x="2343270" y="2426822"/>
          <a:ext cx="2232000" cy="156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TextBox 36">
            <a:extLst>
              <a:ext uri="{FF2B5EF4-FFF2-40B4-BE49-F238E27FC236}">
                <a16:creationId xmlns:a16="http://schemas.microsoft.com/office/drawing/2014/main" id="{12473D14-1AA1-F485-A9E4-D817B5784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202" y="2215014"/>
            <a:ext cx="1734491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1087636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pl-PL" sz="700" b="0" i="0" u="none" strike="noStrike" kern="0" cap="none" spc="0" normalizeH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Margin</a:t>
            </a:r>
            <a:r>
              <a:rPr kumimoji="0" lang="pl-PL" sz="700" b="0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</a:rPr>
              <a:t> EBITDA (S)*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DB3B5F-3D08-4096-A66D-20D3046AB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B07CD-79C9-B141-B626-E75E2D2ABC36}" type="slidenum">
              <a:rPr lang="pl-PL" smtClean="0"/>
              <a:t>1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0C530EA-73FB-4678-8640-E03CA13460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2726" b="7407"/>
          <a:stretch/>
        </p:blipFill>
        <p:spPr>
          <a:xfrm>
            <a:off x="0" y="8101793"/>
            <a:ext cx="6858000" cy="771100"/>
          </a:xfrm>
          <a:prstGeom prst="rect">
            <a:avLst/>
          </a:prstGeom>
        </p:spPr>
      </p:pic>
      <p:sp>
        <p:nvSpPr>
          <p:cNvPr id="7" name="TextBox 36">
            <a:extLst>
              <a:ext uri="{FF2B5EF4-FFF2-40B4-BE49-F238E27FC236}">
                <a16:creationId xmlns:a16="http://schemas.microsoft.com/office/drawing/2014/main" id="{9988EF06-9DA3-4BD6-84BB-CF068AA44A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86" y="2210383"/>
            <a:ext cx="1864083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Sales revenue [PLN million]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8331D523-B263-42AD-AD7D-D6D712C048FA}"/>
              </a:ext>
            </a:extLst>
          </p:cNvPr>
          <p:cNvSpPr/>
          <p:nvPr/>
        </p:nvSpPr>
        <p:spPr>
          <a:xfrm>
            <a:off x="82951" y="595703"/>
            <a:ext cx="6826916" cy="14013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44000" bIns="108000" rtlCol="0" anchor="ctr"/>
          <a:lstStyle/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endParaRPr lang="en-GB" sz="700" dirty="0">
              <a:solidFill>
                <a:srgbClr val="44546A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Key events: 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Strengthening strategic consultancy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launch of the Strategic Advisory Board, supporting the Management Board in development decisions.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Building a stable shareholder base among business partners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launch of the “Common Course with UNIMOT” loyalty programme, dedicated to franchisees operating AVIA fuel stations.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Retail expansion and development of new sales formats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opening of the first outlet at a motorway service area (</a:t>
            </a:r>
            <a:r>
              <a:rPr lang="en-GB" sz="7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MSA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).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Business diversification – defence sector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commencement of cooperation with </a:t>
            </a:r>
            <a:r>
              <a:rPr lang="en-GB" sz="7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PZL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Sędziszów, an experienced manufacturer of components for the defence industry.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Decarbonisation and modern Logistics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completion of the first physical delivery of sustainable aviation fuel (</a:t>
            </a:r>
            <a:r>
              <a:rPr lang="en-GB" sz="700" dirty="0" err="1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SAF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) in Poland.</a:t>
            </a:r>
          </a:p>
          <a:p>
            <a:pPr marL="171450" indent="-171450" algn="just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700" b="1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Development of renewable energy sources </a:t>
            </a: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– acting as the key contractor for photovoltaic installations at 120 Dino Polska stores.</a:t>
            </a:r>
          </a:p>
          <a:p>
            <a:pPr algn="r">
              <a:lnSpc>
                <a:spcPct val="114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700" dirty="0">
                <a:solidFill>
                  <a:srgbClr val="44546A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Adam Sikorski, President of the Management Board of UNIMOT S.A.</a:t>
            </a: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E15151D5-AC24-4923-BF34-A06B0B17790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315" t="31975" r="12077" b="33361"/>
          <a:stretch/>
        </p:blipFill>
        <p:spPr>
          <a:xfrm>
            <a:off x="4324056" y="84841"/>
            <a:ext cx="2414795" cy="411207"/>
          </a:xfrm>
          <a:prstGeom prst="rect">
            <a:avLst/>
          </a:prstGeom>
        </p:spPr>
      </p:pic>
      <p:sp>
        <p:nvSpPr>
          <p:cNvPr id="38" name="TextBox 36">
            <a:extLst>
              <a:ext uri="{FF2B5EF4-FFF2-40B4-BE49-F238E27FC236}">
                <a16:creationId xmlns:a16="http://schemas.microsoft.com/office/drawing/2014/main" id="{809E0C5B-1858-472F-B2C1-9CBC87761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2031"/>
            <a:ext cx="4238625" cy="411208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1800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/>
            <a:r>
              <a:rPr lang="pl-PL" sz="14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Financial results for 2025</a:t>
            </a:r>
          </a:p>
        </p:txBody>
      </p:sp>
      <p:cxnSp>
        <p:nvCxnSpPr>
          <p:cNvPr id="39" name="Łącznik prosty 38">
            <a:extLst>
              <a:ext uri="{FF2B5EF4-FFF2-40B4-BE49-F238E27FC236}">
                <a16:creationId xmlns:a16="http://schemas.microsoft.com/office/drawing/2014/main" id="{68B17092-E701-4E80-956F-A541B413DE36}"/>
              </a:ext>
            </a:extLst>
          </p:cNvPr>
          <p:cNvCxnSpPr>
            <a:cxnSpLocks/>
          </p:cNvCxnSpPr>
          <p:nvPr/>
        </p:nvCxnSpPr>
        <p:spPr>
          <a:xfrm>
            <a:off x="-1851" y="546212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E6856A5B-B027-41ED-9CFE-F6AD852D45B4}"/>
              </a:ext>
            </a:extLst>
          </p:cNvPr>
          <p:cNvCxnSpPr>
            <a:cxnSpLocks/>
          </p:cNvCxnSpPr>
          <p:nvPr/>
        </p:nvCxnSpPr>
        <p:spPr>
          <a:xfrm>
            <a:off x="0" y="2246325"/>
            <a:ext cx="6859851" cy="0"/>
          </a:xfrm>
          <a:prstGeom prst="line">
            <a:avLst/>
          </a:prstGeom>
          <a:ln w="19050">
            <a:solidFill>
              <a:srgbClr val="E1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6">
            <a:extLst>
              <a:ext uri="{FF2B5EF4-FFF2-40B4-BE49-F238E27FC236}">
                <a16:creationId xmlns:a16="http://schemas.microsoft.com/office/drawing/2014/main" id="{D0EB30AF-C2BA-48A2-A6E0-D52F227E2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843962"/>
            <a:ext cx="1538614" cy="300038"/>
          </a:xfrm>
          <a:prstGeom prst="rect">
            <a:avLst/>
          </a:prstGeom>
          <a:solidFill>
            <a:srgbClr val="E10000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Investor contact: </a:t>
            </a:r>
            <a:b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pl-PL" sz="6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gielda@unimot.pl </a:t>
            </a:r>
          </a:p>
        </p:txBody>
      </p:sp>
      <p:sp>
        <p:nvSpPr>
          <p:cNvPr id="45" name="TextBox 36">
            <a:extLst>
              <a:ext uri="{FF2B5EF4-FFF2-40B4-BE49-F238E27FC236}">
                <a16:creationId xmlns:a16="http://schemas.microsoft.com/office/drawing/2014/main" id="{1A3ECD52-DFF3-4CD4-AEE1-A41613905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614" y="8843962"/>
            <a:ext cx="5321237" cy="308276"/>
          </a:xfrm>
          <a:prstGeom prst="rect">
            <a:avLst/>
          </a:prstGeom>
          <a:solidFill>
            <a:srgbClr val="071D49"/>
          </a:solidFill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177800" algn="l">
              <a:lnSpc>
                <a:spcPct val="100000"/>
              </a:lnSpc>
              <a:spcBef>
                <a:spcPts val="0"/>
              </a:spcBef>
            </a:pPr>
            <a:endParaRPr lang="pl-PL" sz="600" b="1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E266C5DC-26D2-44D0-BDCD-165263D0B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4606" y="8835574"/>
            <a:ext cx="2253934" cy="300038"/>
          </a:xfrm>
          <a:prstGeom prst="rect">
            <a:avLst/>
          </a:prstGeom>
          <a:noFill/>
        </p:spPr>
        <p:txBody>
          <a:bodyPr vert="horz" wrap="square" lIns="144000" tIns="0" rIns="216000" bIns="0" rtlCol="0" anchor="ctr">
            <a:no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endParaRPr lang="pl-PL" sz="6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8" name="TextBox 36">
            <a:extLst>
              <a:ext uri="{FF2B5EF4-FFF2-40B4-BE49-F238E27FC236}">
                <a16:creationId xmlns:a16="http://schemas.microsoft.com/office/drawing/2014/main" id="{9A4F6B17-2D69-4EBF-9C67-94E9DD8C2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1625" y="6123152"/>
            <a:ext cx="2951890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Share in the </a:t>
            </a:r>
            <a:r>
              <a:rPr lang="pl-PL" sz="700" dirty="0" err="1">
                <a:latin typeface="Helvetica" panose="020B0604020202020204" pitchFamily="34" charset="0"/>
                <a:cs typeface="Helvetica" panose="020B0604020202020204" pitchFamily="34" charset="0"/>
              </a:rPr>
              <a:t>capital</a:t>
            </a:r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 of UNIMOT S.A.</a:t>
            </a:r>
          </a:p>
        </p:txBody>
      </p:sp>
      <p:sp>
        <p:nvSpPr>
          <p:cNvPr id="50" name="TextBox 36">
            <a:extLst>
              <a:ext uri="{FF2B5EF4-FFF2-40B4-BE49-F238E27FC236}">
                <a16:creationId xmlns:a16="http://schemas.microsoft.com/office/drawing/2014/main" id="{FFF7DF8F-44A8-4B71-A222-1B30BBAAB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3687" y="7964449"/>
            <a:ext cx="6953538" cy="40428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algn="l">
              <a:lnSpc>
                <a:spcPct val="100000"/>
              </a:lnSpc>
              <a:spcBef>
                <a:spcPts val="200"/>
              </a:spcBef>
            </a:pPr>
            <a:r>
              <a:rPr lang="pl-PL" sz="600" i="1" dirty="0">
                <a:solidFill>
                  <a:srgbClr val="A6A6A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* adjusted for the estimated measurement of mandatory diesel fuel stocks, justified reclassifications and one-off events; ** earnings before interest, taxes, depreciation and amortisation (EBITDA); *** target for 2023 from the 2018–2023 </a:t>
            </a:r>
            <a:r>
              <a:rPr lang="pl-PL" sz="600" i="1" dirty="0" err="1">
                <a:solidFill>
                  <a:srgbClr val="A6A6A6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Strategy</a:t>
            </a:r>
            <a:endParaRPr lang="pl-PL" sz="600" i="1" dirty="0">
              <a:solidFill>
                <a:srgbClr val="A6A6A6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3" name="TextBox 36">
            <a:extLst>
              <a:ext uri="{FF2B5EF4-FFF2-40B4-BE49-F238E27FC236}">
                <a16:creationId xmlns:a16="http://schemas.microsoft.com/office/drawing/2014/main" id="{78DF0B57-7AA6-47FB-9EC3-90F5CF791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408" y="2208569"/>
            <a:ext cx="1942009" cy="332209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20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Adjusted EBITDA* [PLN million]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7502190C-0EA2-F3AE-5B09-0EB31EDCDDFE}"/>
              </a:ext>
            </a:extLst>
          </p:cNvPr>
          <p:cNvGrpSpPr/>
          <p:nvPr/>
        </p:nvGrpSpPr>
        <p:grpSpPr>
          <a:xfrm>
            <a:off x="1009356" y="2905824"/>
            <a:ext cx="935825" cy="234249"/>
            <a:chOff x="1267120" y="1743650"/>
            <a:chExt cx="1582422" cy="765442"/>
          </a:xfrm>
        </p:grpSpPr>
        <p:cxnSp>
          <p:nvCxnSpPr>
            <p:cNvPr id="6" name="Łącznik prosty 5">
              <a:extLst>
                <a:ext uri="{FF2B5EF4-FFF2-40B4-BE49-F238E27FC236}">
                  <a16:creationId xmlns:a16="http://schemas.microsoft.com/office/drawing/2014/main" id="{FD2A04B4-1C3C-9F5A-6471-ECC6E1D63FA1}"/>
                </a:ext>
              </a:extLst>
            </p:cNvPr>
            <p:cNvCxnSpPr>
              <a:cxnSpLocks/>
            </p:cNvCxnSpPr>
            <p:nvPr/>
          </p:nvCxnSpPr>
          <p:spPr>
            <a:xfrm>
              <a:off x="1267120" y="1996674"/>
              <a:ext cx="1582421" cy="91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Łącznik prosty 7">
              <a:extLst>
                <a:ext uri="{FF2B5EF4-FFF2-40B4-BE49-F238E27FC236}">
                  <a16:creationId xmlns:a16="http://schemas.microsoft.com/office/drawing/2014/main" id="{1A4F3B71-9453-95C7-0A89-9011C4D83F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7120" y="1997579"/>
              <a:ext cx="0" cy="467485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Łącznik prosty 8">
              <a:extLst>
                <a:ext uri="{FF2B5EF4-FFF2-40B4-BE49-F238E27FC236}">
                  <a16:creationId xmlns:a16="http://schemas.microsoft.com/office/drawing/2014/main" id="{095C8B7A-CE8A-4A54-9508-773AA77AE72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49540" y="1997585"/>
              <a:ext cx="2" cy="51150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95AAA5C4-6EC9-11B6-FADA-BACF180B604C}"/>
                </a:ext>
              </a:extLst>
            </p:cNvPr>
            <p:cNvSpPr/>
            <p:nvPr/>
          </p:nvSpPr>
          <p:spPr>
            <a:xfrm>
              <a:off x="1770887" y="1743650"/>
              <a:ext cx="574885" cy="49406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glow>
                <a:schemeClr val="accent1">
                  <a:alpha val="76000"/>
                </a:schemeClr>
              </a:glow>
              <a:outerShdw dist="50800" dir="5400000" algn="ctr" rotWithShape="0">
                <a:schemeClr val="bg1">
                  <a:alpha val="43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750" b="1" dirty="0">
                  <a:solidFill>
                    <a:srgbClr val="24295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-1,6%</a:t>
              </a:r>
            </a:p>
          </p:txBody>
        </p:sp>
      </p:grpSp>
      <p:graphicFrame>
        <p:nvGraphicFramePr>
          <p:cNvPr id="15" name="Wykres 14">
            <a:extLst>
              <a:ext uri="{FF2B5EF4-FFF2-40B4-BE49-F238E27FC236}">
                <a16:creationId xmlns:a16="http://schemas.microsoft.com/office/drawing/2014/main" id="{4DC5509F-C778-1E51-7705-4FF20B23A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930132"/>
              </p:ext>
            </p:extLst>
          </p:nvPr>
        </p:nvGraphicFramePr>
        <p:xfrm>
          <a:off x="4598218" y="2440650"/>
          <a:ext cx="2232000" cy="1530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6" name="Grupa 15">
            <a:extLst>
              <a:ext uri="{FF2B5EF4-FFF2-40B4-BE49-F238E27FC236}">
                <a16:creationId xmlns:a16="http://schemas.microsoft.com/office/drawing/2014/main" id="{E1CBD0AE-EF22-8403-9C34-3C29077E08C9}"/>
              </a:ext>
            </a:extLst>
          </p:cNvPr>
          <p:cNvGrpSpPr/>
          <p:nvPr/>
        </p:nvGrpSpPr>
        <p:grpSpPr>
          <a:xfrm>
            <a:off x="3241356" y="2853183"/>
            <a:ext cx="935825" cy="352897"/>
            <a:chOff x="1267120" y="1836278"/>
            <a:chExt cx="1593270" cy="900262"/>
          </a:xfrm>
        </p:grpSpPr>
        <p:cxnSp>
          <p:nvCxnSpPr>
            <p:cNvPr id="17" name="Łącznik prosty 16">
              <a:extLst>
                <a:ext uri="{FF2B5EF4-FFF2-40B4-BE49-F238E27FC236}">
                  <a16:creationId xmlns:a16="http://schemas.microsoft.com/office/drawing/2014/main" id="{B9402292-85D4-CE99-02CB-8FB72D31279E}"/>
                </a:ext>
              </a:extLst>
            </p:cNvPr>
            <p:cNvCxnSpPr>
              <a:cxnSpLocks/>
            </p:cNvCxnSpPr>
            <p:nvPr/>
          </p:nvCxnSpPr>
          <p:spPr>
            <a:xfrm>
              <a:off x="1267120" y="1996674"/>
              <a:ext cx="1582421" cy="91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>
              <a:extLst>
                <a:ext uri="{FF2B5EF4-FFF2-40B4-BE49-F238E27FC236}">
                  <a16:creationId xmlns:a16="http://schemas.microsoft.com/office/drawing/2014/main" id="{BE587798-A878-4797-4028-AC73BE0EE9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67120" y="1997579"/>
              <a:ext cx="0" cy="73896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A8392B79-AB2F-21DE-15F0-0E0CA12A1F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849540" y="1997584"/>
              <a:ext cx="10850" cy="603826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DAF671EC-2068-7B18-6E95-F2FCC8181F23}"/>
                </a:ext>
              </a:extLst>
            </p:cNvPr>
            <p:cNvSpPr/>
            <p:nvPr/>
          </p:nvSpPr>
          <p:spPr>
            <a:xfrm>
              <a:off x="1771915" y="1836278"/>
              <a:ext cx="612911" cy="41327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glow>
                <a:schemeClr val="accent1">
                  <a:alpha val="76000"/>
                </a:schemeClr>
              </a:glow>
              <a:outerShdw dist="50800" dir="5400000" algn="ctr" rotWithShape="0">
                <a:schemeClr val="bg1">
                  <a:alpha val="43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750" b="1" dirty="0">
                  <a:solidFill>
                    <a:srgbClr val="24295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+48,8%</a:t>
              </a:r>
            </a:p>
          </p:txBody>
        </p:sp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C740B50A-4E0D-A512-CA3F-6216276E8F1C}"/>
              </a:ext>
            </a:extLst>
          </p:cNvPr>
          <p:cNvGrpSpPr/>
          <p:nvPr/>
        </p:nvGrpSpPr>
        <p:grpSpPr>
          <a:xfrm>
            <a:off x="2472464" y="2517215"/>
            <a:ext cx="1944988" cy="188004"/>
            <a:chOff x="779393" y="-855348"/>
            <a:chExt cx="1595415" cy="143778"/>
          </a:xfrm>
        </p:grpSpPr>
        <p:cxnSp>
          <p:nvCxnSpPr>
            <p:cNvPr id="22" name="Łącznik prosty 21">
              <a:extLst>
                <a:ext uri="{FF2B5EF4-FFF2-40B4-BE49-F238E27FC236}">
                  <a16:creationId xmlns:a16="http://schemas.microsoft.com/office/drawing/2014/main" id="{17D1682E-1361-555A-1339-4E7F1CD4D296}"/>
                </a:ext>
              </a:extLst>
            </p:cNvPr>
            <p:cNvCxnSpPr>
              <a:cxnSpLocks/>
            </p:cNvCxnSpPr>
            <p:nvPr/>
          </p:nvCxnSpPr>
          <p:spPr>
            <a:xfrm>
              <a:off x="780170" y="-789647"/>
              <a:ext cx="1594638" cy="91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Łącznik prosty 22">
              <a:extLst>
                <a:ext uri="{FF2B5EF4-FFF2-40B4-BE49-F238E27FC236}">
                  <a16:creationId xmlns:a16="http://schemas.microsoft.com/office/drawing/2014/main" id="{3C809CB6-0E3B-98F6-3957-21C16758B0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393" y="-794822"/>
              <a:ext cx="778" cy="83252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Łącznik prosty 23">
              <a:extLst>
                <a:ext uri="{FF2B5EF4-FFF2-40B4-BE49-F238E27FC236}">
                  <a16:creationId xmlns:a16="http://schemas.microsoft.com/office/drawing/2014/main" id="{6BD6ACCD-2144-A87C-E00E-35A3F3A5A02D}"/>
                </a:ext>
              </a:extLst>
            </p:cNvPr>
            <p:cNvCxnSpPr>
              <a:cxnSpLocks/>
            </p:cNvCxnSpPr>
            <p:nvPr/>
          </p:nvCxnSpPr>
          <p:spPr>
            <a:xfrm>
              <a:off x="2373714" y="-789595"/>
              <a:ext cx="0" cy="53848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E2523FF9-A4BA-89BC-4BE3-411F5588350E}"/>
                </a:ext>
              </a:extLst>
            </p:cNvPr>
            <p:cNvSpPr/>
            <p:nvPr/>
          </p:nvSpPr>
          <p:spPr>
            <a:xfrm>
              <a:off x="1363667" y="-855348"/>
              <a:ext cx="304948" cy="12389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glow>
                <a:schemeClr val="accent1">
                  <a:alpha val="76000"/>
                </a:schemeClr>
              </a:glow>
              <a:outerShdw dist="50800" dir="5400000" algn="ctr" rotWithShape="0">
                <a:schemeClr val="bg1">
                  <a:alpha val="43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750" b="1" dirty="0">
                  <a:solidFill>
                    <a:srgbClr val="24295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+15,9%</a:t>
              </a:r>
            </a:p>
          </p:txBody>
        </p:sp>
      </p:grpSp>
      <p:grpSp>
        <p:nvGrpSpPr>
          <p:cNvPr id="26" name="Grupa 25">
            <a:extLst>
              <a:ext uri="{FF2B5EF4-FFF2-40B4-BE49-F238E27FC236}">
                <a16:creationId xmlns:a16="http://schemas.microsoft.com/office/drawing/2014/main" id="{C740B50A-4E0D-A512-CA3F-6216276E8F1C}"/>
              </a:ext>
            </a:extLst>
          </p:cNvPr>
          <p:cNvGrpSpPr/>
          <p:nvPr/>
        </p:nvGrpSpPr>
        <p:grpSpPr>
          <a:xfrm>
            <a:off x="4747569" y="2498979"/>
            <a:ext cx="1920675" cy="427252"/>
            <a:chOff x="780170" y="-861006"/>
            <a:chExt cx="1594639" cy="500849"/>
          </a:xfrm>
        </p:grpSpPr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17D1682E-1361-555A-1339-4E7F1CD4D296}"/>
                </a:ext>
              </a:extLst>
            </p:cNvPr>
            <p:cNvCxnSpPr>
              <a:cxnSpLocks/>
            </p:cNvCxnSpPr>
            <p:nvPr/>
          </p:nvCxnSpPr>
          <p:spPr>
            <a:xfrm>
              <a:off x="780170" y="-789647"/>
              <a:ext cx="1594638" cy="91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Łącznik prosty 27">
              <a:extLst>
                <a:ext uri="{FF2B5EF4-FFF2-40B4-BE49-F238E27FC236}">
                  <a16:creationId xmlns:a16="http://schemas.microsoft.com/office/drawing/2014/main" id="{3C809CB6-0E3B-98F6-3957-21C16758B0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170" y="-788741"/>
              <a:ext cx="1" cy="404661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Łącznik prosty 28">
              <a:extLst>
                <a:ext uri="{FF2B5EF4-FFF2-40B4-BE49-F238E27FC236}">
                  <a16:creationId xmlns:a16="http://schemas.microsoft.com/office/drawing/2014/main" id="{6BD6ACCD-2144-A87C-E00E-35A3F3A5A0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4809" y="-798057"/>
              <a:ext cx="0" cy="43790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E2523FF9-A4BA-89BC-4BE3-411F5588350E}"/>
                </a:ext>
              </a:extLst>
            </p:cNvPr>
            <p:cNvSpPr/>
            <p:nvPr/>
          </p:nvSpPr>
          <p:spPr>
            <a:xfrm>
              <a:off x="1346922" y="-861006"/>
              <a:ext cx="298756" cy="18990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glow>
                <a:schemeClr val="accent1">
                  <a:alpha val="76000"/>
                </a:schemeClr>
              </a:glow>
              <a:outerShdw dist="50800" dir="5400000" algn="ctr" rotWithShape="0">
                <a:schemeClr val="bg1">
                  <a:alpha val="43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750" b="1" dirty="0">
                  <a:solidFill>
                    <a:srgbClr val="24295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+0,2pp</a:t>
              </a:r>
            </a:p>
          </p:txBody>
        </p:sp>
      </p:grpSp>
      <p:grpSp>
        <p:nvGrpSpPr>
          <p:cNvPr id="42" name="Grupa 41">
            <a:extLst>
              <a:ext uri="{FF2B5EF4-FFF2-40B4-BE49-F238E27FC236}">
                <a16:creationId xmlns:a16="http://schemas.microsoft.com/office/drawing/2014/main" id="{C740B50A-4E0D-A512-CA3F-6216276E8F1C}"/>
              </a:ext>
            </a:extLst>
          </p:cNvPr>
          <p:cNvGrpSpPr/>
          <p:nvPr/>
        </p:nvGrpSpPr>
        <p:grpSpPr>
          <a:xfrm>
            <a:off x="5504988" y="2674828"/>
            <a:ext cx="948153" cy="386976"/>
            <a:chOff x="780170" y="-996721"/>
            <a:chExt cx="1594638" cy="915602"/>
          </a:xfrm>
        </p:grpSpPr>
        <p:cxnSp>
          <p:nvCxnSpPr>
            <p:cNvPr id="59" name="Łącznik prosty 58">
              <a:extLst>
                <a:ext uri="{FF2B5EF4-FFF2-40B4-BE49-F238E27FC236}">
                  <a16:creationId xmlns:a16="http://schemas.microsoft.com/office/drawing/2014/main" id="{17D1682E-1361-555A-1339-4E7F1CD4D296}"/>
                </a:ext>
              </a:extLst>
            </p:cNvPr>
            <p:cNvCxnSpPr>
              <a:cxnSpLocks/>
            </p:cNvCxnSpPr>
            <p:nvPr/>
          </p:nvCxnSpPr>
          <p:spPr>
            <a:xfrm>
              <a:off x="780170" y="-789647"/>
              <a:ext cx="1594638" cy="91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Łącznik prosty 59">
              <a:extLst>
                <a:ext uri="{FF2B5EF4-FFF2-40B4-BE49-F238E27FC236}">
                  <a16:creationId xmlns:a16="http://schemas.microsoft.com/office/drawing/2014/main" id="{3C809CB6-0E3B-98F6-3957-21C16758B0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172" y="-788741"/>
              <a:ext cx="0" cy="707622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Łącznik prosty 60">
              <a:extLst>
                <a:ext uri="{FF2B5EF4-FFF2-40B4-BE49-F238E27FC236}">
                  <a16:creationId xmlns:a16="http://schemas.microsoft.com/office/drawing/2014/main" id="{6BD6ACCD-2144-A87C-E00E-35A3F3A5A0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74808" y="-806112"/>
              <a:ext cx="0" cy="23138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E2523FF9-A4BA-89BC-4BE3-411F5588350E}"/>
                </a:ext>
              </a:extLst>
            </p:cNvPr>
            <p:cNvSpPr/>
            <p:nvPr/>
          </p:nvSpPr>
          <p:spPr>
            <a:xfrm>
              <a:off x="1298594" y="-996721"/>
              <a:ext cx="605461" cy="383299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glow>
                <a:schemeClr val="accent1">
                  <a:alpha val="76000"/>
                </a:schemeClr>
              </a:glow>
              <a:outerShdw dist="50800" dir="5400000" algn="ctr" rotWithShape="0">
                <a:schemeClr val="bg1">
                  <a:alpha val="43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750" b="1" dirty="0">
                  <a:solidFill>
                    <a:srgbClr val="24295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+1,0pp</a:t>
              </a:r>
            </a:p>
          </p:txBody>
        </p:sp>
      </p:grpSp>
      <p:sp>
        <p:nvSpPr>
          <p:cNvPr id="14" name="TextBox 36">
            <a:extLst>
              <a:ext uri="{FF2B5EF4-FFF2-40B4-BE49-F238E27FC236}">
                <a16:creationId xmlns:a16="http://schemas.microsoft.com/office/drawing/2014/main" id="{B32F057D-238F-4BB6-F9BD-E398FEAB1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008" y="6167997"/>
            <a:ext cx="2325196" cy="527070"/>
          </a:xfrm>
          <a:prstGeom prst="rect">
            <a:avLst/>
          </a:prstGeom>
        </p:spPr>
        <p:txBody>
          <a:bodyPr vert="horz" wrap="square" lIns="217490" tIns="108745" rIns="217490" bIns="108745" rtlCol="0">
            <a:spAutoFit/>
          </a:bodyPr>
          <a:lstStyle>
            <a:defPPr>
              <a:defRPr lang="pl-PL"/>
            </a:defPPr>
            <a:lvl1pPr indent="0" algn="ctr" defTabSz="1087636">
              <a:lnSpc>
                <a:spcPct val="114000"/>
              </a:lnSpc>
              <a:spcBef>
                <a:spcPts val="300"/>
              </a:spcBef>
              <a:buFont typeface="Arial"/>
              <a:buNone/>
              <a:defRPr sz="1050">
                <a:solidFill>
                  <a:srgbClr val="44546A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z="700" dirty="0">
                <a:latin typeface="Helvetica" panose="020B0604020202020204" pitchFamily="34" charset="0"/>
                <a:cs typeface="Helvetica" panose="020B0604020202020204" pitchFamily="34" charset="0"/>
              </a:rPr>
              <a:t>Sales revenue structure</a:t>
            </a:r>
            <a:endParaRPr lang="en-GB" sz="7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pl-PL" sz="800" dirty="0"/>
          </a:p>
        </p:txBody>
      </p:sp>
      <p:graphicFrame>
        <p:nvGraphicFramePr>
          <p:cNvPr id="30" name="Tabela 29">
            <a:extLst>
              <a:ext uri="{FF2B5EF4-FFF2-40B4-BE49-F238E27FC236}">
                <a16:creationId xmlns:a16="http://schemas.microsoft.com/office/drawing/2014/main" id="{293C6A04-273A-F1B3-D8BC-1295EED87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932047"/>
              </p:ext>
            </p:extLst>
          </p:nvPr>
        </p:nvGraphicFramePr>
        <p:xfrm>
          <a:off x="115886" y="3737341"/>
          <a:ext cx="6714334" cy="22632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8281">
                  <a:extLst>
                    <a:ext uri="{9D8B030D-6E8A-4147-A177-3AD203B41FA5}">
                      <a16:colId xmlns:a16="http://schemas.microsoft.com/office/drawing/2014/main" val="1762797561"/>
                    </a:ext>
                  </a:extLst>
                </a:gridCol>
                <a:gridCol w="538811">
                  <a:extLst>
                    <a:ext uri="{9D8B030D-6E8A-4147-A177-3AD203B41FA5}">
                      <a16:colId xmlns:a16="http://schemas.microsoft.com/office/drawing/2014/main" val="3246074047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287301003"/>
                    </a:ext>
                  </a:extLst>
                </a:gridCol>
                <a:gridCol w="500767">
                  <a:extLst>
                    <a:ext uri="{9D8B030D-6E8A-4147-A177-3AD203B41FA5}">
                      <a16:colId xmlns:a16="http://schemas.microsoft.com/office/drawing/2014/main" val="2457724480"/>
                    </a:ext>
                  </a:extLst>
                </a:gridCol>
                <a:gridCol w="523965">
                  <a:extLst>
                    <a:ext uri="{9D8B030D-6E8A-4147-A177-3AD203B41FA5}">
                      <a16:colId xmlns:a16="http://schemas.microsoft.com/office/drawing/2014/main" val="2696591930"/>
                    </a:ext>
                  </a:extLst>
                </a:gridCol>
                <a:gridCol w="403606">
                  <a:extLst>
                    <a:ext uri="{9D8B030D-6E8A-4147-A177-3AD203B41FA5}">
                      <a16:colId xmlns:a16="http://schemas.microsoft.com/office/drawing/2014/main" val="1871993543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353215924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2309640565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2177525538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1311715450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3325176523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2003916583"/>
                    </a:ext>
                  </a:extLst>
                </a:gridCol>
                <a:gridCol w="476113">
                  <a:extLst>
                    <a:ext uri="{9D8B030D-6E8A-4147-A177-3AD203B41FA5}">
                      <a16:colId xmlns:a16="http://schemas.microsoft.com/office/drawing/2014/main" val="3195870172"/>
                    </a:ext>
                  </a:extLst>
                </a:gridCol>
              </a:tblGrid>
              <a:tr h="183094">
                <a:tc>
                  <a:txBody>
                    <a:bodyPr/>
                    <a:lstStyle/>
                    <a:p>
                      <a:endParaRPr lang="en-GB" sz="600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UNIMOT Group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2025 – main business segments</a:t>
                      </a:r>
                    </a:p>
                  </a:txBody>
                  <a:tcPr marL="45720" marR="4572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sz="700" b="1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2584496"/>
                  </a:ext>
                </a:extLst>
              </a:tr>
              <a:tr h="281684">
                <a:tc>
                  <a:txBody>
                    <a:bodyPr/>
                    <a:lstStyle/>
                    <a:p>
                      <a:r>
                        <a:rPr lang="en-GB" sz="6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[PLN thousand]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2025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2024</a:t>
                      </a:r>
                    </a:p>
                  </a:txBody>
                  <a:tcPr marL="6350" marR="635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change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Liquid fuels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LPG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Natural gas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Electricity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PV/RES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Petrol stations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Bitumen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Infra-</a:t>
                      </a:r>
                    </a:p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structure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Solid fuels</a:t>
                      </a: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387144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Total revenue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14 096 814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14 084 511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0,1%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9 602 886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870 825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772 432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602 373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71 202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935 257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1 458 627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253 919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167 366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9432150"/>
                  </a:ext>
                </a:extLst>
              </a:tr>
              <a:tr h="161746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119 189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233 503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-49,0%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15 058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-21 752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26 323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2 028 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-5 280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-1 166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46 102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58 215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   3 359 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9127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Operating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buNone/>
                      </a:pPr>
                      <a:r>
                        <a:rPr lang="en-GB" sz="700" b="0" i="1" u="none" strike="noStrike" kern="1200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+mn-cs"/>
                        </a:rPr>
                        <a:t>0,8%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fontAlgn="b" latinLnBrk="0" hangingPunct="1">
                        <a:buNone/>
                      </a:pPr>
                      <a:r>
                        <a:rPr lang="en-GB" sz="700" b="0" i="1" u="none" strike="noStrike" kern="1200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  <a:ea typeface="+mn-ea"/>
                          <a:cs typeface="+mn-cs"/>
                        </a:rPr>
                        <a:t>1,7%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-2,8 pp.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0,2%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3,4%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0,3%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3,2%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22,9%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2,0%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106075"/>
                  </a:ext>
                </a:extLst>
              </a:tr>
              <a:tr h="206125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</a:t>
                      </a:r>
                      <a:r>
                        <a:rPr lang="en-GB" sz="600" b="1" baseline="300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**</a:t>
                      </a:r>
                      <a:endParaRPr lang="en-GB" sz="600" b="1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273 442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370 053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-26,1%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32 021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14 000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28 072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2 152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-4 441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17 495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90 204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113 795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 3 810 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3388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EBITDA margin**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1,9%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2,6%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-2,6 pp.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0,3%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1,6%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3,6%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0,4%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1,9%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6,2%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44,8%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2,3%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842653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1" i="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 EBITDA</a:t>
                      </a:r>
                      <a:r>
                        <a:rPr lang="en-GB" sz="600" b="1" i="0" baseline="300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en-GB" sz="600" b="1" i="0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356 540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307 693 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15,9%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80 424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-9 558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39 194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4 119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-2 772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17 473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117 840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116 609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4 127 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816686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Adjusted EBITDA margin</a:t>
                      </a:r>
                      <a:r>
                        <a:rPr lang="en-GB" sz="600" b="0" i="1" baseline="30000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*</a:t>
                      </a:r>
                      <a:endParaRPr lang="en-GB" sz="600" b="0" i="1" noProof="0" dirty="0">
                        <a:solidFill>
                          <a:srgbClr val="44546A"/>
                        </a:solidFill>
                        <a:latin typeface="Helvetica" panose="020B0604020202020204" pitchFamily="34" charset="0"/>
                        <a:cs typeface="Helvetica" panose="020B0604020202020204" pitchFamily="34" charset="0"/>
                      </a:endParaRP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2,5%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2,2%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0,3 pp.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0,8%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5,1%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0,7%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1,9%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8,1%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45,9%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2,5%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154188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profit/(loss)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9 208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139 341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-93,4%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103 710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-7 743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22 819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2 371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-7 070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-11 032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37 663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28 738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1" i="0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        1 298 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198117"/>
                  </a:ext>
                </a:extLst>
              </a:tr>
              <a:tr h="183094">
                <a:tc>
                  <a:txBody>
                    <a:bodyPr/>
                    <a:lstStyle/>
                    <a:p>
                      <a:r>
                        <a:rPr lang="en-GB" sz="600" b="0" i="1" noProof="0" dirty="0">
                          <a:solidFill>
                            <a:srgbClr val="44546A"/>
                          </a:solidFill>
                          <a:latin typeface="Helvetica" panose="020B0604020202020204" pitchFamily="34" charset="0"/>
                          <a:cs typeface="Helvetica" panose="020B0604020202020204" pitchFamily="34" charset="0"/>
                        </a:rPr>
                        <a:t>Net profit margin</a:t>
                      </a:r>
                    </a:p>
                  </a:txBody>
                  <a:tcPr marL="45720" marR="45720" anchor="ctr">
                    <a:lnL w="12700" cmpd="sng">
                      <a:noFill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0,1%</a:t>
                      </a:r>
                    </a:p>
                  </a:txBody>
                  <a:tcPr marL="6350" marR="36000" marT="6350" marB="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1,0%</a:t>
                      </a:r>
                    </a:p>
                  </a:txBody>
                  <a:tcPr marL="6350" marR="36000" marT="6350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-2,8 pp.</a:t>
                      </a:r>
                    </a:p>
                  </a:txBody>
                  <a:tcPr marL="6350" marR="3600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1,1%</a:t>
                      </a:r>
                    </a:p>
                  </a:txBody>
                  <a:tcPr marL="6350" marR="36000" marT="6350" marB="7200" anchor="ctr">
                    <a:lnL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3,0%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0,4%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n/a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2,6%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11,3%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>
                        <a:buNone/>
                      </a:pPr>
                      <a:r>
                        <a:rPr lang="en-GB" sz="700" b="0" i="1" u="none" strike="noStrike" noProof="0" dirty="0">
                          <a:solidFill>
                            <a:srgbClr val="44546A"/>
                          </a:solidFill>
                          <a:effectLst/>
                          <a:latin typeface="Helvetica" panose="020B0604020202020204" pitchFamily="34" charset="0"/>
                        </a:rPr>
                        <a:t>0,8%</a:t>
                      </a:r>
                    </a:p>
                  </a:txBody>
                  <a:tcPr marL="6350" marR="36000" marT="6350" marB="72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E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726032"/>
                  </a:ext>
                </a:extLst>
              </a:tr>
            </a:tbl>
          </a:graphicData>
        </a:graphic>
      </p:graphicFrame>
      <p:grpSp>
        <p:nvGrpSpPr>
          <p:cNvPr id="11" name="Grupa 10">
            <a:extLst>
              <a:ext uri="{FF2B5EF4-FFF2-40B4-BE49-F238E27FC236}">
                <a16:creationId xmlns:a16="http://schemas.microsoft.com/office/drawing/2014/main" id="{F3972BC9-E168-9CE8-E1C5-C04495C9EC22}"/>
              </a:ext>
            </a:extLst>
          </p:cNvPr>
          <p:cNvGrpSpPr/>
          <p:nvPr/>
        </p:nvGrpSpPr>
        <p:grpSpPr>
          <a:xfrm>
            <a:off x="240463" y="2487704"/>
            <a:ext cx="1949606" cy="214424"/>
            <a:chOff x="780170" y="-846533"/>
            <a:chExt cx="1594638" cy="115077"/>
          </a:xfrm>
        </p:grpSpPr>
        <p:cxnSp>
          <p:nvCxnSpPr>
            <p:cNvPr id="12" name="Łącznik prosty 11">
              <a:extLst>
                <a:ext uri="{FF2B5EF4-FFF2-40B4-BE49-F238E27FC236}">
                  <a16:creationId xmlns:a16="http://schemas.microsoft.com/office/drawing/2014/main" id="{CAFDAF33-E4D6-8CA4-EA55-EB6B633671E7}"/>
                </a:ext>
              </a:extLst>
            </p:cNvPr>
            <p:cNvCxnSpPr>
              <a:cxnSpLocks/>
            </p:cNvCxnSpPr>
            <p:nvPr/>
          </p:nvCxnSpPr>
          <p:spPr>
            <a:xfrm>
              <a:off x="780170" y="-789647"/>
              <a:ext cx="1594638" cy="910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Łącznik prosty 31">
              <a:extLst>
                <a:ext uri="{FF2B5EF4-FFF2-40B4-BE49-F238E27FC236}">
                  <a16:creationId xmlns:a16="http://schemas.microsoft.com/office/drawing/2014/main" id="{D5DE70B6-11A7-9033-8ECF-6ACD76EC03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0171" y="-791752"/>
              <a:ext cx="0" cy="38567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9BA126BC-00B2-C378-7C41-42C86DE1B958}"/>
                </a:ext>
              </a:extLst>
            </p:cNvPr>
            <p:cNvCxnSpPr>
              <a:cxnSpLocks/>
            </p:cNvCxnSpPr>
            <p:nvPr/>
          </p:nvCxnSpPr>
          <p:spPr>
            <a:xfrm>
              <a:off x="2374316" y="-785304"/>
              <a:ext cx="0" cy="53848"/>
            </a:xfrm>
            <a:prstGeom prst="line">
              <a:avLst/>
            </a:prstGeom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157EF444-F28B-7895-168F-5AC8334BF9DD}"/>
                </a:ext>
              </a:extLst>
            </p:cNvPr>
            <p:cNvSpPr/>
            <p:nvPr/>
          </p:nvSpPr>
          <p:spPr>
            <a:xfrm>
              <a:off x="1414254" y="-846533"/>
              <a:ext cx="320640" cy="9299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>
                  <a:lumMod val="50000"/>
                  <a:lumOff val="50000"/>
                </a:schemeClr>
              </a:solidFill>
            </a:ln>
            <a:effectLst>
              <a:glow>
                <a:schemeClr val="accent1">
                  <a:alpha val="76000"/>
                </a:schemeClr>
              </a:glow>
              <a:outerShdw dist="50800" dir="5400000" algn="ctr" rotWithShape="0">
                <a:schemeClr val="bg1">
                  <a:alpha val="43000"/>
                </a:schemeClr>
              </a:outerShdw>
            </a:effectLst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l-PL" sz="750" b="1" dirty="0">
                  <a:solidFill>
                    <a:srgbClr val="24295B"/>
                  </a:solidFill>
                  <a:latin typeface="Helvetica" panose="020B0604020202020204" pitchFamily="34" charset="0"/>
                  <a:cs typeface="Helvetica" panose="020B0604020202020204" pitchFamily="34" charset="0"/>
                </a:rPr>
                <a:t>+4,9%</a:t>
              </a:r>
            </a:p>
          </p:txBody>
        </p:sp>
      </p:grpSp>
      <p:graphicFrame>
        <p:nvGraphicFramePr>
          <p:cNvPr id="57" name="Symbol zastępczy zawartości 4">
            <a:extLst>
              <a:ext uri="{FF2B5EF4-FFF2-40B4-BE49-F238E27FC236}">
                <a16:creationId xmlns:a16="http://schemas.microsoft.com/office/drawing/2014/main" id="{D168E76D-59DB-F5AD-4B10-2092ECFEB3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073533"/>
              </p:ext>
            </p:extLst>
          </p:nvPr>
        </p:nvGraphicFramePr>
        <p:xfrm>
          <a:off x="284589" y="6389183"/>
          <a:ext cx="2951890" cy="1689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8" name="Wykres 57">
            <a:extLst>
              <a:ext uri="{FF2B5EF4-FFF2-40B4-BE49-F238E27FC236}">
                <a16:creationId xmlns:a16="http://schemas.microsoft.com/office/drawing/2014/main" id="{2EEE83C7-8C0E-24BC-6588-FCEE896C37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4572705"/>
              </p:ext>
            </p:extLst>
          </p:nvPr>
        </p:nvGraphicFramePr>
        <p:xfrm>
          <a:off x="3135086" y="6633233"/>
          <a:ext cx="3433447" cy="13076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82940930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30430</TotalTime>
  <Words>592</Words>
  <Application>Microsoft Office PowerPoint</Application>
  <PresentationFormat>Pokaz na ekranie (4:3)</PresentationFormat>
  <Paragraphs>184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Użytkownik Microsoft Office</dc:creator>
  <cp:lastModifiedBy>Grzegorz Chmielarz</cp:lastModifiedBy>
  <cp:revision>1833</cp:revision>
  <cp:lastPrinted>2019-12-16T11:59:44Z</cp:lastPrinted>
  <dcterms:created xsi:type="dcterms:W3CDTF">2018-05-16T11:20:08Z</dcterms:created>
  <dcterms:modified xsi:type="dcterms:W3CDTF">2026-07-29T13:32:08Z</dcterms:modified>
</cp:coreProperties>
</file>