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3"/>
  </p:notesMasterIdLst>
  <p:sldIdLst>
    <p:sldId id="515" r:id="rId2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7" userDrawn="1">
          <p15:clr>
            <a:srgbClr val="A4A3A4"/>
          </p15:clr>
        </p15:guide>
        <p15:guide id="2" pos="1661" userDrawn="1">
          <p15:clr>
            <a:srgbClr val="A4A3A4"/>
          </p15:clr>
        </p15:guide>
        <p15:guide id="4" orient="horz" pos="5239" userDrawn="1">
          <p15:clr>
            <a:srgbClr val="A4A3A4"/>
          </p15:clr>
        </p15:guide>
        <p15:guide id="5" pos="4247" userDrawn="1">
          <p15:clr>
            <a:srgbClr val="A4A3A4"/>
          </p15:clr>
        </p15:guide>
        <p15:guide id="6" pos="2659" userDrawn="1">
          <p15:clr>
            <a:srgbClr val="A4A3A4"/>
          </p15:clr>
        </p15:guide>
        <p15:guide id="7" orient="horz" pos="317" userDrawn="1">
          <p15:clr>
            <a:srgbClr val="A4A3A4"/>
          </p15:clr>
        </p15:guide>
        <p15:guide id="8" orient="horz" pos="4944" userDrawn="1">
          <p15:clr>
            <a:srgbClr val="A4A3A4"/>
          </p15:clr>
        </p15:guide>
        <p15:guide id="9" orient="horz" userDrawn="1">
          <p15:clr>
            <a:srgbClr val="A4A3A4"/>
          </p15:clr>
        </p15:guide>
        <p15:guide id="11" pos="515" userDrawn="1">
          <p15:clr>
            <a:srgbClr val="A4A3A4"/>
          </p15:clr>
        </p15:guide>
        <p15:guide id="12" orient="horz" pos="2313" userDrawn="1">
          <p15:clr>
            <a:srgbClr val="A4A3A4"/>
          </p15:clr>
        </p15:guide>
        <p15:guide id="13" pos="73" userDrawn="1">
          <p15:clr>
            <a:srgbClr val="A4A3A4"/>
          </p15:clr>
        </p15:guide>
        <p15:guide id="14" orient="horz" pos="3334" userDrawn="1">
          <p15:clr>
            <a:srgbClr val="A4A3A4"/>
          </p15:clr>
        </p15:guide>
        <p15:guide id="15" orient="horz" pos="14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D421110-496E-87B2-48F9-DC4FC33D0CF7}" name="Pawel Jamski" initials="PJ" userId="S::pawel.jamski@unimot.pl::87c1e3c9-c313-4e4a-9b16-7feb422767b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na Siedlaczek" initials="JS" lastIdx="4" clrIdx="0">
    <p:extLst>
      <p:ext uri="{19B8F6BF-5375-455C-9EA6-DF929625EA0E}">
        <p15:presenceInfo xmlns:p15="http://schemas.microsoft.com/office/powerpoint/2012/main" userId="S-1-5-21-299502267-1801674531-682003330-9803" providerId="AD"/>
      </p:ext>
    </p:extLst>
  </p:cmAuthor>
  <p:cmAuthor id="2" name="Joanna Siedlaczek" initials="JS [2]" lastIdx="1" clrIdx="1">
    <p:extLst>
      <p:ext uri="{19B8F6BF-5375-455C-9EA6-DF929625EA0E}">
        <p15:presenceInfo xmlns:p15="http://schemas.microsoft.com/office/powerpoint/2012/main" userId="S::joanna.siedlaczek@unimot.pl::69b6d009-bd7e-4cb2-829c-87be6a797055" providerId="AD"/>
      </p:ext>
    </p:extLst>
  </p:cmAuthor>
  <p:cmAuthor id="3" name="Pawel Jamski" initials="PJ" lastIdx="2" clrIdx="2">
    <p:extLst>
      <p:ext uri="{19B8F6BF-5375-455C-9EA6-DF929625EA0E}">
        <p15:presenceInfo xmlns:p15="http://schemas.microsoft.com/office/powerpoint/2012/main" userId="S::pawel.jamski@unimot.pl::87c1e3c9-c313-4e4a-9b16-7feb422767b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D9D9D9"/>
    <a:srgbClr val="A6A6A6"/>
    <a:srgbClr val="3A6FA0"/>
    <a:srgbClr val="FF0000"/>
    <a:srgbClr val="5E77AE"/>
    <a:srgbClr val="071D49"/>
    <a:srgbClr val="E10311"/>
    <a:srgbClr val="E10000"/>
    <a:srgbClr val="021D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67" autoAdjust="0"/>
    <p:restoredTop sz="96374" autoAdjust="0"/>
  </p:normalViewPr>
  <p:slideViewPr>
    <p:cSldViewPr snapToGrid="0" snapToObjects="1">
      <p:cViewPr>
        <p:scale>
          <a:sx n="110" d="100"/>
          <a:sy n="110" d="100"/>
        </p:scale>
        <p:origin x="2448" y="78"/>
      </p:cViewPr>
      <p:guideLst>
        <p:guide orient="horz" pos="4037"/>
        <p:guide pos="1661"/>
        <p:guide orient="horz" pos="5239"/>
        <p:guide pos="4247"/>
        <p:guide pos="2659"/>
        <p:guide orient="horz" pos="317"/>
        <p:guide orient="horz" pos="4944"/>
        <p:guide orient="horz"/>
        <p:guide pos="515"/>
        <p:guide orient="horz" pos="2313"/>
        <p:guide pos="73"/>
        <p:guide orient="horz" pos="3334"/>
        <p:guide orient="horz" pos="1497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862418300653596E-2"/>
          <c:y val="0.31859347795532844"/>
          <c:w val="0.92186092923408058"/>
          <c:h val="0.45687011843399788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71D49"/>
              </a:solidFill>
            </c:spPr>
            <c:extLst>
              <c:ext xmlns:c16="http://schemas.microsoft.com/office/drawing/2014/chart" uri="{C3380CC4-5D6E-409C-BE32-E72D297353CC}">
                <c16:uniqueId val="{00000000-C297-4BD9-88FE-E911DE811A60}"/>
              </c:ext>
            </c:extLst>
          </c:dPt>
          <c:dPt>
            <c:idx val="1"/>
            <c:invertIfNegative val="0"/>
            <c:bubble3D val="0"/>
            <c:spPr>
              <a:solidFill>
                <a:srgbClr val="A6A6A6"/>
              </a:solidFill>
            </c:spPr>
            <c:extLst>
              <c:ext xmlns:c16="http://schemas.microsoft.com/office/drawing/2014/chart" uri="{C3380CC4-5D6E-409C-BE32-E72D297353CC}">
                <c16:uniqueId val="{0000000A-C297-4BD9-88FE-E911DE811A60}"/>
              </c:ext>
            </c:extLst>
          </c:dPt>
          <c:dPt>
            <c:idx val="2"/>
            <c:invertIfNegative val="0"/>
            <c:bubble3D val="0"/>
            <c:spPr>
              <a:solidFill>
                <a:srgbClr val="A6A6A6"/>
              </a:solidFill>
            </c:spPr>
            <c:extLst>
              <c:ext xmlns:c16="http://schemas.microsoft.com/office/drawing/2014/chart" uri="{C3380CC4-5D6E-409C-BE32-E72D297353CC}">
                <c16:uniqueId val="{00000002-C297-4BD9-88FE-E911DE811A60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C297-4BD9-88FE-E911DE811A60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4-C297-4BD9-88FE-E911DE811A60}"/>
              </c:ext>
            </c:extLst>
          </c:dPt>
          <c:dPt>
            <c:idx val="5"/>
            <c:invertIfNegative val="0"/>
            <c:bubble3D val="0"/>
            <c:spPr>
              <a:solidFill>
                <a:srgbClr val="A6A6A6"/>
              </a:solidFill>
            </c:spPr>
            <c:extLst>
              <c:ext xmlns:c16="http://schemas.microsoft.com/office/drawing/2014/chart" uri="{C3380CC4-5D6E-409C-BE32-E72D297353CC}">
                <c16:uniqueId val="{00000005-C297-4BD9-88FE-E911DE811A60}"/>
              </c:ext>
            </c:extLst>
          </c:dPt>
          <c:dPt>
            <c:idx val="6"/>
            <c:invertIfNegative val="0"/>
            <c:bubble3D val="0"/>
            <c:spPr>
              <a:solidFill>
                <a:srgbClr val="A6A6A6"/>
              </a:solidFill>
            </c:spPr>
            <c:extLst>
              <c:ext xmlns:c16="http://schemas.microsoft.com/office/drawing/2014/chart" uri="{C3380CC4-5D6E-409C-BE32-E72D297353CC}">
                <c16:uniqueId val="{00000007-C297-4BD9-88FE-E911DE811A60}"/>
              </c:ext>
            </c:extLst>
          </c:dPt>
          <c:dPt>
            <c:idx val="7"/>
            <c:invertIfNegative val="0"/>
            <c:bubble3D val="0"/>
            <c:spPr>
              <a:solidFill>
                <a:srgbClr val="E10311"/>
              </a:solidFill>
            </c:spPr>
            <c:extLst>
              <c:ext xmlns:c16="http://schemas.microsoft.com/office/drawing/2014/chart" uri="{C3380CC4-5D6E-409C-BE32-E72D297353CC}">
                <c16:uniqueId val="{00000008-C297-4BD9-88FE-E911DE811A60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C297-4BD9-88FE-E911DE811A6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00">
                    <a:solidFill>
                      <a:srgbClr val="44546A"/>
                    </a:solidFill>
                    <a:latin typeface="Helvetica Neue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Arkusz1!$A$19:$A$23</c:f>
              <c:strCache>
                <c:ptCount val="5"/>
                <c:pt idx="0">
                  <c:v>1Q24</c:v>
                </c:pt>
                <c:pt idx="1">
                  <c:v>2Q24</c:v>
                </c:pt>
                <c:pt idx="2">
                  <c:v>3Q24</c:v>
                </c:pt>
                <c:pt idx="3">
                  <c:v>4Q24</c:v>
                </c:pt>
                <c:pt idx="4">
                  <c:v>1Q25</c:v>
                </c:pt>
              </c:strCache>
            </c:strRef>
          </c:cat>
          <c:val>
            <c:numRef>
              <c:f>Arkusz1!$B$19:$B$23</c:f>
              <c:numCache>
                <c:formatCode>#,##0</c:formatCode>
                <c:ptCount val="5"/>
                <c:pt idx="0">
                  <c:v>2996</c:v>
                </c:pt>
                <c:pt idx="1">
                  <c:v>3483</c:v>
                </c:pt>
                <c:pt idx="2">
                  <c:v>3688</c:v>
                </c:pt>
                <c:pt idx="3">
                  <c:v>3929.7429999999999</c:v>
                </c:pt>
                <c:pt idx="4">
                  <c:v>3478.6469999999999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297-4BD9-88FE-E911DE811A6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2"/>
        <c:axId val="132716032"/>
        <c:axId val="132717568"/>
      </c:barChart>
      <c:catAx>
        <c:axId val="132716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A6A6A6"/>
            </a:solidFill>
          </a:ln>
        </c:spPr>
        <c:txPr>
          <a:bodyPr/>
          <a:lstStyle/>
          <a:p>
            <a:pPr>
              <a:defRPr sz="600">
                <a:solidFill>
                  <a:schemeClr val="bg1">
                    <a:lumMod val="50000"/>
                  </a:schemeClr>
                </a:solidFill>
                <a:latin typeface="Helvetica Neue"/>
              </a:defRPr>
            </a:pPr>
            <a:endParaRPr lang="pl-PL"/>
          </a:p>
        </c:txPr>
        <c:crossAx val="132717568"/>
        <c:crosses val="autoZero"/>
        <c:auto val="1"/>
        <c:lblAlgn val="ctr"/>
        <c:lblOffset val="100"/>
        <c:noMultiLvlLbl val="0"/>
      </c:catAx>
      <c:valAx>
        <c:axId val="132717568"/>
        <c:scaling>
          <c:orientation val="minMax"/>
          <c:max val="5400"/>
        </c:scaling>
        <c:delete val="1"/>
        <c:axPos val="l"/>
        <c:numFmt formatCode="#,##0" sourceLinked="1"/>
        <c:majorTickMark val="out"/>
        <c:minorTickMark val="none"/>
        <c:tickLblPos val="nextTo"/>
        <c:crossAx val="1327160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862418300653596E-2"/>
          <c:y val="0.31859347795532844"/>
          <c:w val="0.92186092923408058"/>
          <c:h val="0.55886849495027724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71D49"/>
              </a:solidFill>
            </c:spPr>
            <c:extLst>
              <c:ext xmlns:c16="http://schemas.microsoft.com/office/drawing/2014/chart" uri="{C3380CC4-5D6E-409C-BE32-E72D297353CC}">
                <c16:uniqueId val="{00000000-7715-4FA2-A3C4-C516BC93836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7715-4FA2-A3C4-C516BC93836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7715-4FA2-A3C4-C516BC93836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715-4FA2-A3C4-C516BC938366}"/>
              </c:ext>
            </c:extLst>
          </c:dPt>
          <c:dPt>
            <c:idx val="4"/>
            <c:invertIfNegative val="0"/>
            <c:bubble3D val="0"/>
            <c:spPr>
              <a:solidFill>
                <a:srgbClr val="E10311"/>
              </a:solidFill>
            </c:spPr>
            <c:extLst>
              <c:ext xmlns:c16="http://schemas.microsoft.com/office/drawing/2014/chart" uri="{C3380CC4-5D6E-409C-BE32-E72D297353CC}">
                <c16:uniqueId val="{00000004-7715-4FA2-A3C4-C516BC93836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7715-4FA2-A3C4-C516BC93836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7715-4FA2-A3C4-C516BC93836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7715-4FA2-A3C4-C516BC93836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7715-4FA2-A3C4-C516BC938366}"/>
              </c:ext>
            </c:extLst>
          </c:dPt>
          <c:dLbls>
            <c:dLbl>
              <c:idx val="0"/>
              <c:layout>
                <c:manualLayout>
                  <c:x val="-2.5709689028133613E-3"/>
                  <c:y val="1.24159216138460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715-4FA2-A3C4-C516BC938366}"/>
                </c:ext>
              </c:extLst>
            </c:dLbl>
            <c:dLbl>
              <c:idx val="1"/>
              <c:layout>
                <c:manualLayout>
                  <c:x val="6.7211414297508416E-3"/>
                  <c:y val="1.97015199364374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715-4FA2-A3C4-C516BC938366}"/>
                </c:ext>
              </c:extLst>
            </c:dLbl>
            <c:dLbl>
              <c:idx val="2"/>
              <c:layout>
                <c:manualLayout>
                  <c:x val="-5.2964711361375132E-3"/>
                  <c:y val="2.65591610662214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715-4FA2-A3C4-C516BC938366}"/>
                </c:ext>
              </c:extLst>
            </c:dLbl>
            <c:dLbl>
              <c:idx val="3"/>
              <c:layout>
                <c:manualLayout>
                  <c:x val="-8.1775651474417319E-3"/>
                  <c:y val="2.22480373343888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15-4FA2-A3C4-C516BC938366}"/>
                </c:ext>
              </c:extLst>
            </c:dLbl>
            <c:dLbl>
              <c:idx val="4"/>
              <c:layout>
                <c:manualLayout>
                  <c:x val="2.7260314570587861E-3"/>
                  <c:y val="1.9273562743630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15-4FA2-A3C4-C516BC938366}"/>
                </c:ext>
              </c:extLst>
            </c:dLbl>
            <c:dLbl>
              <c:idx val="5"/>
              <c:layout>
                <c:manualLayout>
                  <c:x val="0"/>
                  <c:y val="2.18567949677741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715-4FA2-A3C4-C516BC938366}"/>
                </c:ext>
              </c:extLst>
            </c:dLbl>
            <c:dLbl>
              <c:idx val="6"/>
              <c:layout>
                <c:manualLayout>
                  <c:x val="-1.2321950276988803E-16"/>
                  <c:y val="1.45711966451827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lang="en-US" sz="600" b="0" i="0" u="none" strike="noStrike" kern="1200" baseline="0">
                      <a:solidFill>
                        <a:srgbClr val="44546A"/>
                      </a:solidFill>
                      <a:latin typeface="Helvetica Neue"/>
                      <a:ea typeface="Calibri" charset="0"/>
                      <a:cs typeface="Calibri" charset="0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15-4FA2-A3C4-C516BC938366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6A503708-95A0-484D-9E47-E2D72E7C8127}" type="VALUE">
                      <a:rPr lang="en-US">
                        <a:solidFill>
                          <a:srgbClr val="FF0000"/>
                        </a:solidFill>
                      </a:rPr>
                      <a:pPr/>
                      <a:t>[WARTOŚĆ]</a:t>
                    </a:fld>
                    <a:endParaRPr lang="pl-PL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7715-4FA2-A3C4-C516BC9383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600" b="0">
                    <a:solidFill>
                      <a:srgbClr val="44546A"/>
                    </a:solidFill>
                    <a:latin typeface="Helvetica Neue"/>
                    <a:ea typeface="Calibri" charset="0"/>
                    <a:cs typeface="Calibri" charset="0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Arkusz1!$A$19:$A$23</c:f>
              <c:strCache>
                <c:ptCount val="5"/>
                <c:pt idx="0">
                  <c:v>1Q24</c:v>
                </c:pt>
                <c:pt idx="1">
                  <c:v>2Q24</c:v>
                </c:pt>
                <c:pt idx="2">
                  <c:v>3Q24</c:v>
                </c:pt>
                <c:pt idx="3">
                  <c:v>4Q24</c:v>
                </c:pt>
                <c:pt idx="4">
                  <c:v>1Q25</c:v>
                </c:pt>
              </c:strCache>
            </c:strRef>
          </c:cat>
          <c:val>
            <c:numRef>
              <c:f>Arkusz1!$B$19:$B$23</c:f>
              <c:numCache>
                <c:formatCode>#\ ##0.0</c:formatCode>
                <c:ptCount val="5"/>
                <c:pt idx="0">
                  <c:v>47.5</c:v>
                </c:pt>
                <c:pt idx="1">
                  <c:v>80.400000000000006</c:v>
                </c:pt>
                <c:pt idx="2">
                  <c:v>105.3</c:v>
                </c:pt>
                <c:pt idx="3">
                  <c:v>74.537000000000006</c:v>
                </c:pt>
                <c:pt idx="4">
                  <c:v>47.268000000000001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715-4FA2-A3C4-C516BC9383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2"/>
        <c:axId val="132716032"/>
        <c:axId val="132717568"/>
      </c:barChart>
      <c:catAx>
        <c:axId val="132716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A6A6A6"/>
            </a:solidFill>
          </a:ln>
        </c:spPr>
        <c:txPr>
          <a:bodyPr/>
          <a:lstStyle/>
          <a:p>
            <a:pPr>
              <a:defRPr sz="600">
                <a:solidFill>
                  <a:schemeClr val="bg1">
                    <a:lumMod val="50000"/>
                  </a:schemeClr>
                </a:solidFill>
                <a:latin typeface="Helvetica Neue"/>
              </a:defRPr>
            </a:pPr>
            <a:endParaRPr lang="pl-PL"/>
          </a:p>
        </c:txPr>
        <c:crossAx val="132717568"/>
        <c:crosses val="autoZero"/>
        <c:auto val="1"/>
        <c:lblAlgn val="ctr"/>
        <c:lblOffset val="100"/>
        <c:noMultiLvlLbl val="0"/>
      </c:catAx>
      <c:valAx>
        <c:axId val="132717568"/>
        <c:scaling>
          <c:orientation val="minMax"/>
          <c:max val="125"/>
        </c:scaling>
        <c:delete val="1"/>
        <c:axPos val="l"/>
        <c:numFmt formatCode="#\ ##0.0" sourceLinked="1"/>
        <c:majorTickMark val="out"/>
        <c:minorTickMark val="none"/>
        <c:tickLblPos val="nextTo"/>
        <c:crossAx val="1327160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862431607338021E-2"/>
          <c:y val="0.30268681508675432"/>
          <c:w val="0.92186092923408058"/>
          <c:h val="0.457386317731880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rgbClr val="A6A6A6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71D49"/>
              </a:solidFill>
            </c:spPr>
            <c:extLst>
              <c:ext xmlns:c16="http://schemas.microsoft.com/office/drawing/2014/chart" uri="{C3380CC4-5D6E-409C-BE32-E72D297353CC}">
                <c16:uniqueId val="{00000008-9D62-457D-B914-CE0CF6B8D6F4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D62-457D-B914-CE0CF6B8D6F4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9D62-457D-B914-CE0CF6B8D6F4}"/>
              </c:ext>
            </c:extLst>
          </c:dPt>
          <c:dPt>
            <c:idx val="4"/>
            <c:invertIfNegative val="0"/>
            <c:bubble3D val="0"/>
            <c:spPr>
              <a:solidFill>
                <a:srgbClr val="E10311"/>
              </a:solidFill>
            </c:spPr>
            <c:extLst>
              <c:ext xmlns:c16="http://schemas.microsoft.com/office/drawing/2014/chart" uri="{C3380CC4-5D6E-409C-BE32-E72D297353CC}">
                <c16:uniqueId val="{00000003-9D62-457D-B914-CE0CF6B8D6F4}"/>
              </c:ext>
            </c:extLst>
          </c:dPt>
          <c:dPt>
            <c:idx val="6"/>
            <c:invertIfNegative val="0"/>
            <c:bubble3D val="0"/>
            <c:spPr>
              <a:solidFill>
                <a:srgbClr val="E10000"/>
              </a:solidFill>
            </c:spPr>
            <c:extLst>
              <c:ext xmlns:c16="http://schemas.microsoft.com/office/drawing/2014/chart" uri="{C3380CC4-5D6E-409C-BE32-E72D297353CC}">
                <c16:uniqueId val="{00000005-9D62-457D-B914-CE0CF6B8D6F4}"/>
              </c:ext>
            </c:extLst>
          </c:dPt>
          <c:dPt>
            <c:idx val="8"/>
            <c:invertIfNegative val="0"/>
            <c:bubble3D val="0"/>
            <c:spPr>
              <a:solidFill>
                <a:srgbClr val="E10000"/>
              </a:solidFill>
            </c:spPr>
            <c:extLst>
              <c:ext xmlns:c16="http://schemas.microsoft.com/office/drawing/2014/chart" uri="{C3380CC4-5D6E-409C-BE32-E72D297353CC}">
                <c16:uniqueId val="{00000007-9D62-457D-B914-CE0CF6B8D6F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00" baseline="0">
                    <a:solidFill>
                      <a:srgbClr val="44546A"/>
                    </a:solidFill>
                    <a:latin typeface="Helvetica Neue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Arkusz1!$A$17:$A$21</c:f>
              <c:strCache>
                <c:ptCount val="5"/>
                <c:pt idx="0">
                  <c:v>1Q24</c:v>
                </c:pt>
                <c:pt idx="1">
                  <c:v>2Q24</c:v>
                </c:pt>
                <c:pt idx="2">
                  <c:v>3Q24</c:v>
                </c:pt>
                <c:pt idx="3">
                  <c:v>4Q24</c:v>
                </c:pt>
                <c:pt idx="4">
                  <c:v>1Q25</c:v>
                </c:pt>
              </c:strCache>
            </c:strRef>
          </c:cat>
          <c:val>
            <c:numRef>
              <c:f>Arkusz1!$B$17:$B$21</c:f>
              <c:numCache>
                <c:formatCode>0.0%</c:formatCode>
                <c:ptCount val="5"/>
                <c:pt idx="0">
                  <c:v>1.6E-2</c:v>
                </c:pt>
                <c:pt idx="1">
                  <c:v>2.3E-2</c:v>
                </c:pt>
                <c:pt idx="2">
                  <c:v>2.9000000000000001E-2</c:v>
                </c:pt>
                <c:pt idx="3">
                  <c:v>1.8956743002544529E-2</c:v>
                </c:pt>
                <c:pt idx="4">
                  <c:v>1.3595860879563092E-2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D62-457D-B914-CE0CF6B8D6F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82"/>
        <c:axId val="132515712"/>
        <c:axId val="132517248"/>
      </c:barChart>
      <c:catAx>
        <c:axId val="132515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A6A6A6"/>
            </a:solidFill>
          </a:ln>
        </c:spPr>
        <c:txPr>
          <a:bodyPr/>
          <a:lstStyle/>
          <a:p>
            <a:pPr>
              <a:defRPr sz="600" baseline="0">
                <a:solidFill>
                  <a:schemeClr val="bg1">
                    <a:lumMod val="50000"/>
                  </a:schemeClr>
                </a:solidFill>
                <a:latin typeface="Helvetica Neue"/>
              </a:defRPr>
            </a:pPr>
            <a:endParaRPr lang="pl-PL"/>
          </a:p>
        </c:txPr>
        <c:crossAx val="132517248"/>
        <c:crosses val="autoZero"/>
        <c:auto val="1"/>
        <c:lblAlgn val="ctr"/>
        <c:lblOffset val="100"/>
        <c:noMultiLvlLbl val="0"/>
      </c:catAx>
      <c:valAx>
        <c:axId val="132517248"/>
        <c:scaling>
          <c:orientation val="minMax"/>
          <c:max val="2.9000000000000005E-2"/>
          <c:min val="0"/>
        </c:scaling>
        <c:delete val="1"/>
        <c:axPos val="l"/>
        <c:numFmt formatCode="0.0%" sourceLinked="1"/>
        <c:majorTickMark val="out"/>
        <c:minorTickMark val="none"/>
        <c:tickLblPos val="nextTo"/>
        <c:crossAx val="1325157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7.4695268940403736E-2"/>
          <c:w val="0.53023934172427523"/>
          <c:h val="0.75422142561385797"/>
        </c:manualLayout>
      </c:layout>
      <c:doughnut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Udział w kapitale UNIMOT S.A.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FFC000"/>
              </a:solidFill>
              <a:ln w="28575">
                <a:noFill/>
              </a:ln>
            </c:spPr>
            <c:extLst>
              <c:ext xmlns:c16="http://schemas.microsoft.com/office/drawing/2014/chart" uri="{C3380CC4-5D6E-409C-BE32-E72D297353CC}">
                <c16:uniqueId val="{00000001-9FF1-45AD-B35A-4A0F9CF005EA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28575">
                <a:noFill/>
              </a:ln>
            </c:spPr>
            <c:extLst>
              <c:ext xmlns:c16="http://schemas.microsoft.com/office/drawing/2014/chart" uri="{C3380CC4-5D6E-409C-BE32-E72D297353CC}">
                <c16:uniqueId val="{00000003-9FF1-45AD-B35A-4A0F9CF005EA}"/>
              </c:ext>
            </c:extLst>
          </c:dPt>
          <c:dPt>
            <c:idx val="2"/>
            <c:bubble3D val="0"/>
            <c:spPr>
              <a:solidFill>
                <a:srgbClr val="E1000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9FF1-45AD-B35A-4A0F9CF005EA}"/>
              </c:ext>
            </c:extLst>
          </c:dPt>
          <c:dPt>
            <c:idx val="3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9FF1-45AD-B35A-4A0F9CF005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Overflow="overflow" horzOverflow="overflow" vert="horz" wrap="square" lIns="38100" tIns="19050" rIns="38100" bIns="19050" anchor="ctr">
                <a:spAutoFit/>
              </a:bodyPr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Arkusz1!$A$3:$A$7</c:f>
              <c:strCache>
                <c:ptCount val="5"/>
                <c:pt idx="0">
                  <c:v>Zbigniew Juroszek</c:v>
                </c:pt>
                <c:pt idx="1">
                  <c:v>N-N PTE</c:v>
                </c:pt>
                <c:pt idx="2">
                  <c:v>Unimot Express sp.z o.o.</c:v>
                </c:pt>
                <c:pt idx="3">
                  <c:v>Zemadon Limited</c:v>
                </c:pt>
                <c:pt idx="4">
                  <c:v>Pozostali</c:v>
                </c:pt>
              </c:strCache>
            </c:strRef>
          </c:cat>
          <c:val>
            <c:numRef>
              <c:f>Arkusz1!$B$3:$B$7</c:f>
              <c:numCache>
                <c:formatCode>0%</c:formatCode>
                <c:ptCount val="5"/>
                <c:pt idx="0">
                  <c:v>6.7900000000000002E-2</c:v>
                </c:pt>
                <c:pt idx="1">
                  <c:v>6.6199999999999995E-2</c:v>
                </c:pt>
                <c:pt idx="2">
                  <c:v>0.44</c:v>
                </c:pt>
                <c:pt idx="3">
                  <c:v>0.2</c:v>
                </c:pt>
                <c:pt idx="4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FF1-45AD-B35A-4A0F9CF005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 rtl="0">
              <a:defRPr sz="600">
                <a:solidFill>
                  <a:srgbClr val="44546A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pPr>
            <a:endParaRPr lang="pl-PL"/>
          </a:p>
        </c:txPr>
      </c:legendEntry>
      <c:overlay val="0"/>
      <c:txPr>
        <a:bodyPr/>
        <a:lstStyle/>
        <a:p>
          <a:pPr rtl="0">
            <a:defRPr sz="600">
              <a:solidFill>
                <a:srgbClr val="44546A"/>
              </a:solidFill>
              <a:latin typeface="Helvetica" panose="020B0604020202020204" pitchFamily="34" charset="0"/>
              <a:cs typeface="Helvetica" panose="020B0604020202020204" pitchFamily="34" charset="0"/>
            </a:defRPr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15797003048067"/>
          <c:y val="5.3742277593042662E-2"/>
          <c:w val="0.36769860486720352"/>
          <c:h val="0.7617857825612273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Arkusz1!$B$4</c:f>
              <c:strCache>
                <c:ptCount val="1"/>
                <c:pt idx="0">
                  <c:v>Paliwa / Fuels</c:v>
                </c:pt>
              </c:strCache>
            </c:strRef>
          </c:tx>
          <c:spPr>
            <a:solidFill>
              <a:srgbClr val="E10000"/>
            </a:solidFill>
            <a:ln>
              <a:noFill/>
            </a:ln>
            <a:effectLst>
              <a:glow>
                <a:schemeClr val="accent1">
                  <a:alpha val="40000"/>
                </a:schemeClr>
              </a:glow>
              <a:outerShdw blurRad="317500" sx="1000" sy="1000" algn="ctr" rotWithShape="0">
                <a:prstClr val="black">
                  <a:alpha val="25000"/>
                </a:prstClr>
              </a:outerShdw>
              <a:softEdge rad="0"/>
            </a:effectLst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D18-482A-A595-06456E77F5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D18-482A-A595-06456E77F5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5D18-482A-A595-06456E77F5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5D18-482A-A595-06456E77F5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5D18-482A-A595-06456E77F575}"/>
              </c:ext>
            </c:extLst>
          </c:dPt>
          <c:dLbls>
            <c:dLbl>
              <c:idx val="0"/>
              <c:layout>
                <c:manualLayout>
                  <c:x val="-0.11447814482837425"/>
                  <c:y val="3.146111331031672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18-482A-A595-06456E77F575}"/>
                </c:ext>
              </c:extLst>
            </c:dLbl>
            <c:dLbl>
              <c:idx val="1"/>
              <c:layout>
                <c:manualLayout>
                  <c:x val="0.12794616186700644"/>
                  <c:y val="3.35087801625402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18-482A-A595-06456E77F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44546A"/>
                    </a:solidFill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Arkusz1!$A$5:$A$6</c:f>
              <c:strCache>
                <c:ptCount val="2"/>
                <c:pt idx="0">
                  <c:v>1Q25</c:v>
                </c:pt>
                <c:pt idx="1">
                  <c:v>1Q24</c:v>
                </c:pt>
              </c:strCache>
            </c:strRef>
          </c:cat>
          <c:val>
            <c:numRef>
              <c:f>Arkusz1!$B$5:$B$6</c:f>
              <c:numCache>
                <c:formatCode>0.0%</c:formatCode>
                <c:ptCount val="2"/>
                <c:pt idx="0">
                  <c:v>0.69</c:v>
                </c:pt>
                <c:pt idx="1">
                  <c:v>0.69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D18-482A-A595-06456E77F575}"/>
            </c:ext>
          </c:extLst>
        </c:ser>
        <c:ser>
          <c:idx val="1"/>
          <c:order val="1"/>
          <c:tx>
            <c:strRef>
              <c:f>Arkusz1!$C$4</c:f>
              <c:strCache>
                <c:ptCount val="1"/>
                <c:pt idx="0">
                  <c:v>Gaz LPG / LPG</c:v>
                </c:pt>
              </c:strCache>
            </c:strRef>
          </c:tx>
          <c:spPr>
            <a:solidFill>
              <a:srgbClr val="071D49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10774413630905812"/>
                  <c:y val="0.2074661642455917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D18-482A-A595-06456E77F575}"/>
                </c:ext>
              </c:extLst>
            </c:dLbl>
            <c:dLbl>
              <c:idx val="1"/>
              <c:layout>
                <c:manualLayout>
                  <c:x val="0.12794616186700644"/>
                  <c:y val="0.1940355870459544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D18-482A-A595-06456E77F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44546A"/>
                    </a:solidFill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Arkusz1!$A$5:$A$6</c:f>
              <c:strCache>
                <c:ptCount val="2"/>
                <c:pt idx="0">
                  <c:v>1Q25</c:v>
                </c:pt>
                <c:pt idx="1">
                  <c:v>1Q24</c:v>
                </c:pt>
              </c:strCache>
            </c:strRef>
          </c:cat>
          <c:val>
            <c:numRef>
              <c:f>Arkusz1!$C$5:$C$6</c:f>
              <c:numCache>
                <c:formatCode>0.0%</c:formatCode>
                <c:ptCount val="2"/>
                <c:pt idx="0">
                  <c:v>0.06</c:v>
                </c:pt>
                <c:pt idx="1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D18-482A-A595-06456E77F575}"/>
            </c:ext>
          </c:extLst>
        </c:ser>
        <c:ser>
          <c:idx val="2"/>
          <c:order val="2"/>
          <c:tx>
            <c:strRef>
              <c:f>Arkusz1!$D$4</c:f>
              <c:strCache>
                <c:ptCount val="1"/>
                <c:pt idx="0">
                  <c:v>Gaz ziemny/ Natural gas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>
              <a:outerShdw blurRad="317500" algn="ctr" rotWithShape="0">
                <a:prstClr val="black">
                  <a:alpha val="25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0.10437713204940005"/>
                  <c:y val="0.165887145670376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D18-482A-A595-06456E77F575}"/>
                </c:ext>
              </c:extLst>
            </c:dLbl>
            <c:dLbl>
              <c:idx val="1"/>
              <c:layout>
                <c:manualLayout>
                  <c:x val="0.12794616186700644"/>
                  <c:y val="0.1593863326083374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D18-482A-A595-06456E77F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44546A"/>
                    </a:solidFill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Arkusz1!$A$5:$A$6</c:f>
              <c:strCache>
                <c:ptCount val="2"/>
                <c:pt idx="0">
                  <c:v>1Q25</c:v>
                </c:pt>
                <c:pt idx="1">
                  <c:v>1Q24</c:v>
                </c:pt>
              </c:strCache>
            </c:strRef>
          </c:cat>
          <c:val>
            <c:numRef>
              <c:f>Arkusz1!$D$5:$D$6</c:f>
              <c:numCache>
                <c:formatCode>0.0%</c:formatCode>
                <c:ptCount val="2"/>
                <c:pt idx="0">
                  <c:v>0.09</c:v>
                </c:pt>
                <c:pt idx="1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D18-482A-A595-06456E77F575}"/>
            </c:ext>
          </c:extLst>
        </c:ser>
        <c:ser>
          <c:idx val="3"/>
          <c:order val="3"/>
          <c:tx>
            <c:strRef>
              <c:f>Arkusz1!$F$4</c:f>
              <c:strCache>
                <c:ptCount val="1"/>
                <c:pt idx="0">
                  <c:v>Stacje paliw /Gas stations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outerShdw blurRad="317500" algn="ctr" rotWithShape="0">
                <a:prstClr val="black">
                  <a:alpha val="25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0.11111114056871618"/>
                  <c:y val="0.1057830202388170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D18-482A-A595-06456E77F575}"/>
                </c:ext>
              </c:extLst>
            </c:dLbl>
            <c:dLbl>
              <c:idx val="1"/>
              <c:layout>
                <c:manualLayout>
                  <c:x val="0.13468017038632257"/>
                  <c:y val="9.70177676746401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D18-482A-A595-06456E77F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44546A"/>
                    </a:solidFill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Arkusz1!$A$5:$A$6</c:f>
              <c:strCache>
                <c:ptCount val="2"/>
                <c:pt idx="0">
                  <c:v>1Q25</c:v>
                </c:pt>
                <c:pt idx="1">
                  <c:v>1Q24</c:v>
                </c:pt>
              </c:strCache>
            </c:strRef>
          </c:cat>
          <c:val>
            <c:numRef>
              <c:f>Arkusz1!$F$5:$F$6</c:f>
              <c:numCache>
                <c:formatCode>0.0%</c:formatCode>
                <c:ptCount val="2"/>
                <c:pt idx="0">
                  <c:v>0.06</c:v>
                </c:pt>
                <c:pt idx="1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D18-482A-A595-06456E77F575}"/>
            </c:ext>
          </c:extLst>
        </c:ser>
        <c:ser>
          <c:idx val="4"/>
          <c:order val="4"/>
          <c:tx>
            <c:strRef>
              <c:f>Arkusz1!$G$4</c:f>
              <c:strCache>
                <c:ptCount val="1"/>
                <c:pt idx="0">
                  <c:v>Bitumen / Bitumen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11784514908803231"/>
                  <c:y val="4.68108454804652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D18-482A-A595-06456E77F575}"/>
                </c:ext>
              </c:extLst>
            </c:dLbl>
            <c:dLbl>
              <c:idx val="1"/>
              <c:layout>
                <c:manualLayout>
                  <c:x val="0.12794616186700644"/>
                  <c:y val="6.236856493369725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D18-482A-A595-06456E77F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44546A"/>
                    </a:solidFill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Arkusz1!$A$5:$A$6</c:f>
              <c:strCache>
                <c:ptCount val="2"/>
                <c:pt idx="0">
                  <c:v>1Q25</c:v>
                </c:pt>
                <c:pt idx="1">
                  <c:v>1Q24</c:v>
                </c:pt>
              </c:strCache>
            </c:strRef>
          </c:cat>
          <c:val>
            <c:numRef>
              <c:f>Arkusz1!$G$5:$G$6</c:f>
              <c:numCache>
                <c:formatCode>0.0%</c:formatCode>
                <c:ptCount val="2"/>
                <c:pt idx="0">
                  <c:v>0.03</c:v>
                </c:pt>
                <c:pt idx="1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5D18-482A-A595-06456E77F575}"/>
            </c:ext>
          </c:extLst>
        </c:ser>
        <c:ser>
          <c:idx val="5"/>
          <c:order val="5"/>
          <c:tx>
            <c:strRef>
              <c:f>Arkusz1!$H$4</c:f>
              <c:strCache>
                <c:ptCount val="1"/>
                <c:pt idx="0">
                  <c:v>Infrastruktura / Infrastructure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11447814482837425"/>
                  <c:y val="4.665601026221762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D18-482A-A595-06456E77F575}"/>
                </c:ext>
              </c:extLst>
            </c:dLbl>
            <c:dLbl>
              <c:idx val="1"/>
              <c:layout>
                <c:manualLayout>
                  <c:x val="0.13468017038632257"/>
                  <c:y val="6.929840548188583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D18-482A-A595-06456E77F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44546A"/>
                    </a:solidFill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Arkusz1!$A$5:$A$6</c:f>
              <c:strCache>
                <c:ptCount val="2"/>
                <c:pt idx="0">
                  <c:v>1Q25</c:v>
                </c:pt>
                <c:pt idx="1">
                  <c:v>1Q24</c:v>
                </c:pt>
              </c:strCache>
            </c:strRef>
          </c:cat>
          <c:val>
            <c:numRef>
              <c:f>Arkusz1!$H$5:$H$6</c:f>
              <c:numCache>
                <c:formatCode>0.0%</c:formatCode>
                <c:ptCount val="2"/>
                <c:pt idx="0">
                  <c:v>0.02</c:v>
                </c:pt>
                <c:pt idx="1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5D18-482A-A595-06456E77F575}"/>
            </c:ext>
          </c:extLst>
        </c:ser>
        <c:ser>
          <c:idx val="6"/>
          <c:order val="6"/>
          <c:tx>
            <c:strRef>
              <c:f>Arkusz1!$J$4</c:f>
              <c:strCache>
                <c:ptCount val="1"/>
                <c:pt idx="0">
                  <c:v>OZE+pozostałe / PV+other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11055482995651761"/>
                  <c:y val="-3.909564256099153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D18-482A-A595-06456E77F575}"/>
                </c:ext>
              </c:extLst>
            </c:dLbl>
            <c:dLbl>
              <c:idx val="1"/>
              <c:layout>
                <c:manualLayout>
                  <c:x val="0.13468017038632257"/>
                  <c:y val="-9.00879271264515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D18-482A-A595-06456E77F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rgbClr val="44546A"/>
                    </a:solidFill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Arkusz1!$A$5:$A$6</c:f>
              <c:strCache>
                <c:ptCount val="2"/>
                <c:pt idx="0">
                  <c:v>1Q25</c:v>
                </c:pt>
                <c:pt idx="1">
                  <c:v>1Q24</c:v>
                </c:pt>
              </c:strCache>
            </c:strRef>
          </c:cat>
          <c:val>
            <c:numRef>
              <c:f>Arkusz1!$J$5:$J$6</c:f>
              <c:numCache>
                <c:formatCode>0.0%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5D18-482A-A595-06456E77F57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6"/>
        <c:overlap val="100"/>
        <c:axId val="867038639"/>
        <c:axId val="618567823"/>
      </c:barChart>
      <c:catAx>
        <c:axId val="86703863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ln>
                  <a:noFill/>
                </a:ln>
                <a:solidFill>
                  <a:srgbClr val="44546A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pl-PL"/>
          </a:p>
        </c:txPr>
        <c:crossAx val="618567823"/>
        <c:crosses val="autoZero"/>
        <c:auto val="1"/>
        <c:lblAlgn val="ctr"/>
        <c:lblOffset val="100"/>
        <c:noMultiLvlLbl val="0"/>
      </c:catAx>
      <c:valAx>
        <c:axId val="618567823"/>
        <c:scaling>
          <c:orientation val="minMax"/>
          <c:min val="0"/>
        </c:scaling>
        <c:delete val="1"/>
        <c:axPos val="l"/>
        <c:numFmt formatCode="0.0%" sourceLinked="1"/>
        <c:majorTickMark val="out"/>
        <c:minorTickMark val="none"/>
        <c:tickLblPos val="nextTo"/>
        <c:crossAx val="867038639"/>
        <c:crosses val="autoZero"/>
        <c:crossBetween val="between"/>
      </c:valAx>
      <c:spPr>
        <a:noFill/>
        <a:ln w="0">
          <a:noFill/>
        </a:ln>
        <a:effectLst/>
      </c:spPr>
    </c:plotArea>
    <c:legend>
      <c:legendPos val="r"/>
      <c:layout>
        <c:manualLayout>
          <c:xMode val="edge"/>
          <c:yMode val="edge"/>
          <c:x val="0.61176585057023014"/>
          <c:y val="3.1734204552856936E-2"/>
          <c:w val="0.3680321238718216"/>
          <c:h val="0.83230995104401029"/>
        </c:manualLayout>
      </c:layout>
      <c:overlay val="0"/>
      <c:txPr>
        <a:bodyPr/>
        <a:lstStyle/>
        <a:p>
          <a:pPr>
            <a:defRPr sz="800"/>
          </a:pPr>
          <a:endParaRPr lang="pl-PL"/>
        </a:p>
      </c:txPr>
    </c:legend>
    <c:plotVisOnly val="1"/>
    <c:dispBlanksAs val="zero"/>
    <c:showDLblsOverMax val="0"/>
  </c:chart>
  <c:spPr>
    <a:noFill/>
    <a:ln w="15875" cap="flat" cmpd="sng" algn="ctr">
      <a:noFill/>
      <a:round/>
    </a:ln>
    <a:effectLst/>
  </c:spPr>
  <c:txPr>
    <a:bodyPr anchor="t" anchorCtr="0"/>
    <a:lstStyle/>
    <a:p>
      <a:pPr>
        <a:defRPr>
          <a:ln>
            <a:noFill/>
          </a:ln>
          <a:solidFill>
            <a:schemeClr val="dk1"/>
          </a:solidFill>
        </a:defRPr>
      </a:pPr>
      <a:endParaRPr lang="pl-P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7"/>
          </a:xfrm>
          <a:prstGeom prst="rect">
            <a:avLst/>
          </a:prstGeom>
        </p:spPr>
        <p:txBody>
          <a:bodyPr vert="horz" lIns="96090" tIns="48045" rIns="96090" bIns="48045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8057"/>
          </a:xfrm>
          <a:prstGeom prst="rect">
            <a:avLst/>
          </a:prstGeom>
        </p:spPr>
        <p:txBody>
          <a:bodyPr vert="horz" lIns="96090" tIns="48045" rIns="96090" bIns="48045" rtlCol="0"/>
          <a:lstStyle>
            <a:lvl1pPr algn="r">
              <a:defRPr sz="1300"/>
            </a:lvl1pPr>
          </a:lstStyle>
          <a:p>
            <a:fld id="{C348D1D2-57F5-F54A-AFEB-0A170AAB206A}" type="datetimeFigureOut">
              <a:rPr lang="pl-PL" smtClean="0"/>
              <a:t>28.05.2025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3013"/>
            <a:ext cx="2511425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90" tIns="48045" rIns="96090" bIns="48045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3"/>
            <a:ext cx="5438140" cy="3908615"/>
          </a:xfrm>
          <a:prstGeom prst="rect">
            <a:avLst/>
          </a:prstGeom>
        </p:spPr>
        <p:txBody>
          <a:bodyPr vert="horz" lIns="96090" tIns="48045" rIns="96090" bIns="48045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6"/>
          </a:xfrm>
          <a:prstGeom prst="rect">
            <a:avLst/>
          </a:prstGeom>
        </p:spPr>
        <p:txBody>
          <a:bodyPr vert="horz" lIns="96090" tIns="48045" rIns="96090" bIns="48045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8056"/>
          </a:xfrm>
          <a:prstGeom prst="rect">
            <a:avLst/>
          </a:prstGeom>
        </p:spPr>
        <p:txBody>
          <a:bodyPr vert="horz" lIns="96090" tIns="48045" rIns="96090" bIns="48045" rtlCol="0" anchor="b"/>
          <a:lstStyle>
            <a:lvl1pPr algn="r">
              <a:defRPr sz="1300"/>
            </a:lvl1pPr>
          </a:lstStyle>
          <a:p>
            <a:fld id="{3DA9AC0E-82D5-B547-A641-8C5E17A206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6412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07CD-79C9-B141-B626-E75E2D2AB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187518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07CD-79C9-B141-B626-E75E2D2AB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592513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07CD-79C9-B141-B626-E75E2D2AB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175963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271713" y="8475141"/>
            <a:ext cx="2314575" cy="486833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15" name="Prostokąt 14"/>
          <p:cNvSpPr/>
          <p:nvPr userDrawn="1"/>
        </p:nvSpPr>
        <p:spPr>
          <a:xfrm>
            <a:off x="266218" y="-2"/>
            <a:ext cx="27899" cy="1342067"/>
          </a:xfrm>
          <a:prstGeom prst="rect">
            <a:avLst/>
          </a:prstGeom>
          <a:solidFill>
            <a:srgbClr val="E1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16" name="Obraz 15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8270" y="368280"/>
            <a:ext cx="1358665" cy="710371"/>
          </a:xfrm>
          <a:prstGeom prst="rect">
            <a:avLst/>
          </a:prstGeom>
        </p:spPr>
      </p:pic>
      <p:cxnSp>
        <p:nvCxnSpPr>
          <p:cNvPr id="17" name="Łącznik prosty 16"/>
          <p:cNvCxnSpPr/>
          <p:nvPr userDrawn="1"/>
        </p:nvCxnSpPr>
        <p:spPr>
          <a:xfrm>
            <a:off x="6566934" y="8586480"/>
            <a:ext cx="29106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5202663" y="8635593"/>
            <a:ext cx="1543050" cy="486833"/>
          </a:xfrm>
        </p:spPr>
        <p:txBody>
          <a:bodyPr/>
          <a:lstStyle/>
          <a:p>
            <a:fld id="{0CFB07CD-79C9-B141-B626-E75E2D2ABC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376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271713" y="8484592"/>
            <a:ext cx="2314575" cy="486833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22" name="Prostokąt 21"/>
          <p:cNvSpPr/>
          <p:nvPr userDrawn="1"/>
        </p:nvSpPr>
        <p:spPr>
          <a:xfrm>
            <a:off x="266218" y="9449"/>
            <a:ext cx="27899" cy="1342067"/>
          </a:xfrm>
          <a:prstGeom prst="rect">
            <a:avLst/>
          </a:prstGeom>
          <a:solidFill>
            <a:srgbClr val="E1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23" name="Obraz 2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8270" y="377731"/>
            <a:ext cx="1358665" cy="710371"/>
          </a:xfrm>
          <a:prstGeom prst="rect">
            <a:avLst/>
          </a:prstGeom>
        </p:spPr>
      </p:pic>
      <p:cxnSp>
        <p:nvCxnSpPr>
          <p:cNvPr id="24" name="Łącznik prosty 23"/>
          <p:cNvCxnSpPr/>
          <p:nvPr userDrawn="1"/>
        </p:nvCxnSpPr>
        <p:spPr>
          <a:xfrm>
            <a:off x="6566934" y="8595931"/>
            <a:ext cx="29106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5202663" y="8645044"/>
            <a:ext cx="1543050" cy="486833"/>
          </a:xfrm>
        </p:spPr>
        <p:txBody>
          <a:bodyPr/>
          <a:lstStyle/>
          <a:p>
            <a:fld id="{0CFB07CD-79C9-B141-B626-E75E2D2ABC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15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271713" y="8475141"/>
            <a:ext cx="2314575" cy="486833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18" name="Prostokąt 17"/>
          <p:cNvSpPr/>
          <p:nvPr userDrawn="1"/>
        </p:nvSpPr>
        <p:spPr>
          <a:xfrm>
            <a:off x="266218" y="-2"/>
            <a:ext cx="27899" cy="1342067"/>
          </a:xfrm>
          <a:prstGeom prst="rect">
            <a:avLst/>
          </a:prstGeom>
          <a:solidFill>
            <a:srgbClr val="E1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19" name="Obraz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8270" y="368280"/>
            <a:ext cx="1358665" cy="710371"/>
          </a:xfrm>
          <a:prstGeom prst="rect">
            <a:avLst/>
          </a:prstGeom>
        </p:spPr>
      </p:pic>
      <p:cxnSp>
        <p:nvCxnSpPr>
          <p:cNvPr id="20" name="Łącznik prosty 19"/>
          <p:cNvCxnSpPr/>
          <p:nvPr userDrawn="1"/>
        </p:nvCxnSpPr>
        <p:spPr>
          <a:xfrm>
            <a:off x="6566934" y="8586480"/>
            <a:ext cx="29106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5202663" y="8635593"/>
            <a:ext cx="1543050" cy="486833"/>
          </a:xfrm>
        </p:spPr>
        <p:txBody>
          <a:bodyPr/>
          <a:lstStyle/>
          <a:p>
            <a:fld id="{0CFB07CD-79C9-B141-B626-E75E2D2ABC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642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271713" y="8475141"/>
            <a:ext cx="2314575" cy="486833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14" name="Prostokąt 13"/>
          <p:cNvSpPr/>
          <p:nvPr userDrawn="1"/>
        </p:nvSpPr>
        <p:spPr>
          <a:xfrm>
            <a:off x="266218" y="-2"/>
            <a:ext cx="27899" cy="1342067"/>
          </a:xfrm>
          <a:prstGeom prst="rect">
            <a:avLst/>
          </a:prstGeom>
          <a:solidFill>
            <a:srgbClr val="E1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15" name="Obraz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8270" y="368280"/>
            <a:ext cx="1358665" cy="710371"/>
          </a:xfrm>
          <a:prstGeom prst="rect">
            <a:avLst/>
          </a:prstGeom>
        </p:spPr>
      </p:pic>
      <p:cxnSp>
        <p:nvCxnSpPr>
          <p:cNvPr id="16" name="Łącznik prosty 15"/>
          <p:cNvCxnSpPr/>
          <p:nvPr userDrawn="1"/>
        </p:nvCxnSpPr>
        <p:spPr>
          <a:xfrm>
            <a:off x="6566934" y="8586480"/>
            <a:ext cx="29106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5202663" y="8635593"/>
            <a:ext cx="1543050" cy="486833"/>
          </a:xfrm>
        </p:spPr>
        <p:txBody>
          <a:bodyPr/>
          <a:lstStyle/>
          <a:p>
            <a:fld id="{0CFB07CD-79C9-B141-B626-E75E2D2ABC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970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271713" y="8475141"/>
            <a:ext cx="2314575" cy="486833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16" name="Prostokąt 15"/>
          <p:cNvSpPr/>
          <p:nvPr userDrawn="1"/>
        </p:nvSpPr>
        <p:spPr>
          <a:xfrm>
            <a:off x="266218" y="-2"/>
            <a:ext cx="27899" cy="1342067"/>
          </a:xfrm>
          <a:prstGeom prst="rect">
            <a:avLst/>
          </a:prstGeom>
          <a:solidFill>
            <a:srgbClr val="E1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17" name="Obraz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8270" y="368280"/>
            <a:ext cx="1358665" cy="710371"/>
          </a:xfrm>
          <a:prstGeom prst="rect">
            <a:avLst/>
          </a:prstGeom>
        </p:spPr>
      </p:pic>
      <p:cxnSp>
        <p:nvCxnSpPr>
          <p:cNvPr id="18" name="Łącznik prosty 17"/>
          <p:cNvCxnSpPr/>
          <p:nvPr userDrawn="1"/>
        </p:nvCxnSpPr>
        <p:spPr>
          <a:xfrm>
            <a:off x="6566934" y="8586480"/>
            <a:ext cx="29106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5202663" y="8635593"/>
            <a:ext cx="1543050" cy="486833"/>
          </a:xfrm>
        </p:spPr>
        <p:txBody>
          <a:bodyPr/>
          <a:lstStyle/>
          <a:p>
            <a:fld id="{0CFB07CD-79C9-B141-B626-E75E2D2ABC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099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271713" y="8475141"/>
            <a:ext cx="2314575" cy="486833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10" name="Prostokąt 9"/>
          <p:cNvSpPr/>
          <p:nvPr userDrawn="1"/>
        </p:nvSpPr>
        <p:spPr>
          <a:xfrm>
            <a:off x="266218" y="-2"/>
            <a:ext cx="27899" cy="1342067"/>
          </a:xfrm>
          <a:prstGeom prst="rect">
            <a:avLst/>
          </a:prstGeom>
          <a:solidFill>
            <a:srgbClr val="E1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8270" y="368280"/>
            <a:ext cx="1358665" cy="710371"/>
          </a:xfrm>
          <a:prstGeom prst="rect">
            <a:avLst/>
          </a:prstGeom>
        </p:spPr>
      </p:pic>
      <p:cxnSp>
        <p:nvCxnSpPr>
          <p:cNvPr id="12" name="Łącznik prosty 11"/>
          <p:cNvCxnSpPr/>
          <p:nvPr userDrawn="1"/>
        </p:nvCxnSpPr>
        <p:spPr>
          <a:xfrm>
            <a:off x="6566934" y="8586480"/>
            <a:ext cx="29106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5202663" y="8635593"/>
            <a:ext cx="1543050" cy="486833"/>
          </a:xfrm>
        </p:spPr>
        <p:txBody>
          <a:bodyPr/>
          <a:lstStyle/>
          <a:p>
            <a:fld id="{0CFB07CD-79C9-B141-B626-E75E2D2ABC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6036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271713" y="8475141"/>
            <a:ext cx="2314575" cy="486833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15" name="Prostokąt 14"/>
          <p:cNvSpPr/>
          <p:nvPr userDrawn="1"/>
        </p:nvSpPr>
        <p:spPr>
          <a:xfrm>
            <a:off x="266218" y="-2"/>
            <a:ext cx="27899" cy="1342067"/>
          </a:xfrm>
          <a:prstGeom prst="rect">
            <a:avLst/>
          </a:prstGeom>
          <a:solidFill>
            <a:srgbClr val="E1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16" name="Obraz 15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8270" y="368280"/>
            <a:ext cx="1358665" cy="710371"/>
          </a:xfrm>
          <a:prstGeom prst="rect">
            <a:avLst/>
          </a:prstGeom>
        </p:spPr>
      </p:pic>
      <p:cxnSp>
        <p:nvCxnSpPr>
          <p:cNvPr id="17" name="Łącznik prosty 16"/>
          <p:cNvCxnSpPr/>
          <p:nvPr userDrawn="1"/>
        </p:nvCxnSpPr>
        <p:spPr>
          <a:xfrm>
            <a:off x="6566934" y="8586480"/>
            <a:ext cx="29106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5202663" y="8635593"/>
            <a:ext cx="1543050" cy="486833"/>
          </a:xfrm>
        </p:spPr>
        <p:txBody>
          <a:bodyPr/>
          <a:lstStyle/>
          <a:p>
            <a:fld id="{0CFB07CD-79C9-B141-B626-E75E2D2ABC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6541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271713" y="8475141"/>
            <a:ext cx="2314575" cy="486833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15" name="Prostokąt 14"/>
          <p:cNvSpPr/>
          <p:nvPr userDrawn="1"/>
        </p:nvSpPr>
        <p:spPr>
          <a:xfrm>
            <a:off x="266218" y="-2"/>
            <a:ext cx="27899" cy="1342067"/>
          </a:xfrm>
          <a:prstGeom prst="rect">
            <a:avLst/>
          </a:prstGeom>
          <a:solidFill>
            <a:srgbClr val="E1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16" name="Obraz 15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8270" y="368280"/>
            <a:ext cx="1358665" cy="710371"/>
          </a:xfrm>
          <a:prstGeom prst="rect">
            <a:avLst/>
          </a:prstGeom>
        </p:spPr>
      </p:pic>
      <p:cxnSp>
        <p:nvCxnSpPr>
          <p:cNvPr id="17" name="Łącznik prosty 16"/>
          <p:cNvCxnSpPr/>
          <p:nvPr userDrawn="1"/>
        </p:nvCxnSpPr>
        <p:spPr>
          <a:xfrm>
            <a:off x="6566934" y="8586480"/>
            <a:ext cx="29106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5202663" y="8635593"/>
            <a:ext cx="1543050" cy="486833"/>
          </a:xfrm>
        </p:spPr>
        <p:txBody>
          <a:bodyPr/>
          <a:lstStyle/>
          <a:p>
            <a:fld id="{0CFB07CD-79C9-B141-B626-E75E2D2ABC3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099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07CD-79C9-B141-B626-E75E2D2AB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733112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07CD-79C9-B141-B626-E75E2D2AB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608941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07CD-79C9-B141-B626-E75E2D2AB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924869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07CD-79C9-B141-B626-E75E2D2AB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21050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07CD-79C9-B141-B626-E75E2D2AB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797807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07CD-79C9-B141-B626-E75E2D2AB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868445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07CD-79C9-B141-B626-E75E2D2AB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956311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07CD-79C9-B141-B626-E75E2D2AB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9799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B07CD-79C9-B141-B626-E75E2D2AB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3576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51" r:id="rId12"/>
    <p:sldLayoutId id="2147483652" r:id="rId13"/>
    <p:sldLayoutId id="2147483653" r:id="rId14"/>
    <p:sldLayoutId id="2147483654" r:id="rId15"/>
    <p:sldLayoutId id="2147483656" r:id="rId16"/>
    <p:sldLayoutId id="2147483657" r:id="rId17"/>
    <p:sldLayoutId id="2147483658" r:id="rId18"/>
    <p:sldLayoutId id="2147483659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chart" Target="../charts/chart2.xml"/><Relationship Id="rId7" Type="http://schemas.openxmlformats.org/officeDocument/2006/relationships/chart" Target="../charts/chart4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Wykres 29">
            <a:extLst>
              <a:ext uri="{FF2B5EF4-FFF2-40B4-BE49-F238E27FC236}">
                <a16:creationId xmlns:a16="http://schemas.microsoft.com/office/drawing/2014/main" id="{8A6F17B9-1D65-47AD-88CE-8985886804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7126802"/>
              </p:ext>
            </p:extLst>
          </p:nvPr>
        </p:nvGraphicFramePr>
        <p:xfrm>
          <a:off x="250934" y="2201797"/>
          <a:ext cx="1889560" cy="1743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" name="TextBox 36">
            <a:extLst>
              <a:ext uri="{FF2B5EF4-FFF2-40B4-BE49-F238E27FC236}">
                <a16:creationId xmlns:a16="http://schemas.microsoft.com/office/drawing/2014/main" id="{12473D14-1AA1-F485-A9E4-D817B5784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2846" y="2207497"/>
            <a:ext cx="1734491" cy="33220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defPPr>
              <a:defRPr lang="pl-PL"/>
            </a:defPPr>
            <a:lvl1pPr indent="0" algn="ctr" defTabSz="1087636">
              <a:lnSpc>
                <a:spcPct val="114000"/>
              </a:lnSpc>
              <a:spcBef>
                <a:spcPts val="300"/>
              </a:spcBef>
              <a:buFont typeface="Arial"/>
              <a:buNone/>
              <a:defRPr sz="1200">
                <a:solidFill>
                  <a:srgbClr val="44546A"/>
                </a:solidFill>
                <a:latin typeface="Helvetica Neue" charset="0"/>
                <a:ea typeface="Helvetica Neue" charset="0"/>
                <a:cs typeface="Helvetica Neue" charset="0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1087636" eaLnBrk="1" fontAlgn="auto" latinLnBrk="0" hangingPunct="1">
              <a:lnSpc>
                <a:spcPct val="114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pl-PL" sz="700" b="0" i="0" u="none" strike="noStrike" kern="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</a:rPr>
              <a:t>Marża</a:t>
            </a:r>
            <a:r>
              <a:rPr kumimoji="0" lang="pl-PL" sz="700" b="0" i="0" u="none" strike="noStrike" kern="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</a:rPr>
              <a:t> EBITDA (S)*</a:t>
            </a:r>
          </a:p>
        </p:txBody>
      </p:sp>
      <p:cxnSp>
        <p:nvCxnSpPr>
          <p:cNvPr id="63" name="Łącznik prosty 62">
            <a:extLst>
              <a:ext uri="{FF2B5EF4-FFF2-40B4-BE49-F238E27FC236}">
                <a16:creationId xmlns:a16="http://schemas.microsoft.com/office/drawing/2014/main" id="{916BF3F7-238D-2680-E2C0-861157B64457}"/>
              </a:ext>
            </a:extLst>
          </p:cNvPr>
          <p:cNvCxnSpPr>
            <a:cxnSpLocks/>
          </p:cNvCxnSpPr>
          <p:nvPr/>
        </p:nvCxnSpPr>
        <p:spPr>
          <a:xfrm>
            <a:off x="4864001" y="2566137"/>
            <a:ext cx="137842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Tabela 57">
            <a:extLst>
              <a:ext uri="{FF2B5EF4-FFF2-40B4-BE49-F238E27FC236}">
                <a16:creationId xmlns:a16="http://schemas.microsoft.com/office/drawing/2014/main" id="{4B4A8ACC-1C31-4A70-9EDF-9888AB5C5B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517426"/>
              </p:ext>
            </p:extLst>
          </p:nvPr>
        </p:nvGraphicFramePr>
        <p:xfrm>
          <a:off x="98074" y="3849179"/>
          <a:ext cx="6660000" cy="23181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2880">
                  <a:extLst>
                    <a:ext uri="{9D8B030D-6E8A-4147-A177-3AD203B41FA5}">
                      <a16:colId xmlns:a16="http://schemas.microsoft.com/office/drawing/2014/main" val="1762797561"/>
                    </a:ext>
                  </a:extLst>
                </a:gridCol>
                <a:gridCol w="472260">
                  <a:extLst>
                    <a:ext uri="{9D8B030D-6E8A-4147-A177-3AD203B41FA5}">
                      <a16:colId xmlns:a16="http://schemas.microsoft.com/office/drawing/2014/main" val="3246074047"/>
                    </a:ext>
                  </a:extLst>
                </a:gridCol>
                <a:gridCol w="472260">
                  <a:extLst>
                    <a:ext uri="{9D8B030D-6E8A-4147-A177-3AD203B41FA5}">
                      <a16:colId xmlns:a16="http://schemas.microsoft.com/office/drawing/2014/main" val="287301003"/>
                    </a:ext>
                  </a:extLst>
                </a:gridCol>
                <a:gridCol w="481117">
                  <a:extLst>
                    <a:ext uri="{9D8B030D-6E8A-4147-A177-3AD203B41FA5}">
                      <a16:colId xmlns:a16="http://schemas.microsoft.com/office/drawing/2014/main" val="2457724480"/>
                    </a:ext>
                  </a:extLst>
                </a:gridCol>
                <a:gridCol w="463403">
                  <a:extLst>
                    <a:ext uri="{9D8B030D-6E8A-4147-A177-3AD203B41FA5}">
                      <a16:colId xmlns:a16="http://schemas.microsoft.com/office/drawing/2014/main" val="2696591930"/>
                    </a:ext>
                  </a:extLst>
                </a:gridCol>
                <a:gridCol w="472260">
                  <a:extLst>
                    <a:ext uri="{9D8B030D-6E8A-4147-A177-3AD203B41FA5}">
                      <a16:colId xmlns:a16="http://schemas.microsoft.com/office/drawing/2014/main" val="1871993543"/>
                    </a:ext>
                  </a:extLst>
                </a:gridCol>
                <a:gridCol w="472260">
                  <a:extLst>
                    <a:ext uri="{9D8B030D-6E8A-4147-A177-3AD203B41FA5}">
                      <a16:colId xmlns:a16="http://schemas.microsoft.com/office/drawing/2014/main" val="353215924"/>
                    </a:ext>
                  </a:extLst>
                </a:gridCol>
                <a:gridCol w="472260">
                  <a:extLst>
                    <a:ext uri="{9D8B030D-6E8A-4147-A177-3AD203B41FA5}">
                      <a16:colId xmlns:a16="http://schemas.microsoft.com/office/drawing/2014/main" val="2309640565"/>
                    </a:ext>
                  </a:extLst>
                </a:gridCol>
                <a:gridCol w="472260">
                  <a:extLst>
                    <a:ext uri="{9D8B030D-6E8A-4147-A177-3AD203B41FA5}">
                      <a16:colId xmlns:a16="http://schemas.microsoft.com/office/drawing/2014/main" val="2177525538"/>
                    </a:ext>
                  </a:extLst>
                </a:gridCol>
                <a:gridCol w="472260">
                  <a:extLst>
                    <a:ext uri="{9D8B030D-6E8A-4147-A177-3AD203B41FA5}">
                      <a16:colId xmlns:a16="http://schemas.microsoft.com/office/drawing/2014/main" val="1311715450"/>
                    </a:ext>
                  </a:extLst>
                </a:gridCol>
                <a:gridCol w="472260">
                  <a:extLst>
                    <a:ext uri="{9D8B030D-6E8A-4147-A177-3AD203B41FA5}">
                      <a16:colId xmlns:a16="http://schemas.microsoft.com/office/drawing/2014/main" val="3325176523"/>
                    </a:ext>
                  </a:extLst>
                </a:gridCol>
                <a:gridCol w="472260">
                  <a:extLst>
                    <a:ext uri="{9D8B030D-6E8A-4147-A177-3AD203B41FA5}">
                      <a16:colId xmlns:a16="http://schemas.microsoft.com/office/drawing/2014/main" val="2003916583"/>
                    </a:ext>
                  </a:extLst>
                </a:gridCol>
                <a:gridCol w="472260">
                  <a:extLst>
                    <a:ext uri="{9D8B030D-6E8A-4147-A177-3AD203B41FA5}">
                      <a16:colId xmlns:a16="http://schemas.microsoft.com/office/drawing/2014/main" val="3195870172"/>
                    </a:ext>
                  </a:extLst>
                </a:gridCol>
              </a:tblGrid>
              <a:tr h="183094">
                <a:tc>
                  <a:txBody>
                    <a:bodyPr/>
                    <a:lstStyle/>
                    <a:p>
                      <a:endParaRPr lang="pl-PL" sz="600" dirty="0">
                        <a:solidFill>
                          <a:srgbClr val="44546A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600" b="1" dirty="0">
                          <a:solidFill>
                            <a:srgbClr val="44546A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Grupa UNIMOT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l-PL" sz="700" b="1" dirty="0">
                        <a:solidFill>
                          <a:srgbClr val="44546A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l-PL" sz="700" b="1" dirty="0">
                        <a:solidFill>
                          <a:srgbClr val="44546A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pl-PL" sz="600" b="1" dirty="0">
                          <a:solidFill>
                            <a:srgbClr val="44546A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1Q2025 – główne segmenty działalności</a:t>
                      </a:r>
                    </a:p>
                  </a:txBody>
                  <a:tcPr marL="45720" marR="4572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l-PL" sz="700" b="1" dirty="0">
                        <a:solidFill>
                          <a:srgbClr val="44546A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l-PL" sz="700" b="1" dirty="0">
                        <a:solidFill>
                          <a:srgbClr val="44546A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pl-PL" sz="700" b="1" dirty="0">
                        <a:solidFill>
                          <a:srgbClr val="44546A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l-PL" sz="700" b="1" dirty="0">
                        <a:solidFill>
                          <a:srgbClr val="44546A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42584496"/>
                  </a:ext>
                </a:extLst>
              </a:tr>
              <a:tr h="281684">
                <a:tc>
                  <a:txBody>
                    <a:bodyPr/>
                    <a:lstStyle/>
                    <a:p>
                      <a:r>
                        <a:rPr lang="pl-PL" sz="600" dirty="0">
                          <a:solidFill>
                            <a:srgbClr val="44546A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[w tys. zł]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 pitchFamily="34" charset="0"/>
                        </a:rPr>
                        <a:t>1Q2025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 pitchFamily="34" charset="0"/>
                        </a:rPr>
                        <a:t>1Q2024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 pitchFamily="34" charset="0"/>
                        </a:rPr>
                        <a:t>zmiana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 pitchFamily="34" charset="0"/>
                        </a:rPr>
                        <a:t>Paliwa</a:t>
                      </a:r>
                    </a:p>
                  </a:txBody>
                  <a:tcPr marL="6350" marR="635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 pitchFamily="34" charset="0"/>
                        </a:rPr>
                        <a:t>LPG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 pitchFamily="34" charset="0"/>
                        </a:rPr>
                        <a:t>Gaz ziemny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 pitchFamily="34" charset="0"/>
                        </a:rPr>
                        <a:t>Energia elektryczna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 pitchFamily="34" charset="0"/>
                        </a:rPr>
                        <a:t>PV/OZE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 pitchFamily="34" charset="0"/>
                        </a:rPr>
                        <a:t>Stacje paliw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 pitchFamily="34" charset="0"/>
                        </a:rPr>
                        <a:t>Bitumen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 err="1">
                          <a:solidFill>
                            <a:srgbClr val="44546A"/>
                          </a:solidFill>
                          <a:effectLst/>
                          <a:latin typeface="Helvetica" panose="020B0604020202020204" pitchFamily="34" charset="0"/>
                        </a:rPr>
                        <a:t>Infra</a:t>
                      </a:r>
                      <a:r>
                        <a:rPr lang="pl-PL" sz="700" b="0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 pitchFamily="34" charset="0"/>
                        </a:rPr>
                        <a:t>-</a:t>
                      </a:r>
                    </a:p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 pitchFamily="34" charset="0"/>
                        </a:rPr>
                        <a:t>struktura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 pitchFamily="34" charset="0"/>
                        </a:rPr>
                        <a:t>Paliwa stałe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3871446"/>
                  </a:ext>
                </a:extLst>
              </a:tr>
              <a:tr h="183094">
                <a:tc>
                  <a:txBody>
                    <a:bodyPr/>
                    <a:lstStyle/>
                    <a:p>
                      <a:r>
                        <a:rPr lang="pl-PL" sz="600" b="1" dirty="0">
                          <a:solidFill>
                            <a:srgbClr val="44546A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Przychody ogółem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3 478 647</a:t>
                      </a:r>
                    </a:p>
                  </a:txBody>
                  <a:tcPr marL="6350" marR="1440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2 995 899</a:t>
                      </a:r>
                    </a:p>
                  </a:txBody>
                  <a:tcPr marL="6350" marR="14400" marT="635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16,1%</a:t>
                      </a:r>
                    </a:p>
                  </a:txBody>
                  <a:tcPr marL="6350" marR="952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2 581 773</a:t>
                      </a:r>
                    </a:p>
                  </a:txBody>
                  <a:tcPr marL="6350" marR="1440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206 066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302 642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116 487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12 337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216 045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116 664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92 621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31 221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39432150"/>
                  </a:ext>
                </a:extLst>
              </a:tr>
              <a:tr h="183094">
                <a:tc>
                  <a:txBody>
                    <a:bodyPr/>
                    <a:lstStyle/>
                    <a:p>
                      <a:r>
                        <a:rPr lang="pl-PL" sz="600" b="1" dirty="0">
                          <a:solidFill>
                            <a:srgbClr val="44546A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Zysk operacyjny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5 060</a:t>
                      </a:r>
                    </a:p>
                  </a:txBody>
                  <a:tcPr marL="6350" marR="1440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40 888</a:t>
                      </a:r>
                    </a:p>
                  </a:txBody>
                  <a:tcPr marL="6350" marR="14400" marT="635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-87,6%</a:t>
                      </a:r>
                    </a:p>
                  </a:txBody>
                  <a:tcPr marL="6350" marR="952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-2 088</a:t>
                      </a:r>
                    </a:p>
                  </a:txBody>
                  <a:tcPr marL="6350" marR="1440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1 719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9 544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         552 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-421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-1 941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-20 794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19 257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       1 382 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891278"/>
                  </a:ext>
                </a:extLst>
              </a:tr>
              <a:tr h="183094">
                <a:tc>
                  <a:txBody>
                    <a:bodyPr/>
                    <a:lstStyle/>
                    <a:p>
                      <a:r>
                        <a:rPr lang="pl-PL" sz="600" b="0" i="1" dirty="0">
                          <a:solidFill>
                            <a:srgbClr val="44546A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Marża zysku operacyjnego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0,1%</a:t>
                      </a:r>
                    </a:p>
                  </a:txBody>
                  <a:tcPr marL="6350" marR="1440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0" i="1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1,4%</a:t>
                      </a:r>
                    </a:p>
                  </a:txBody>
                  <a:tcPr marL="6350" marR="14400" marT="635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-1,3 pp.</a:t>
                      </a:r>
                    </a:p>
                  </a:txBody>
                  <a:tcPr marL="6350" marR="952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-0,1%</a:t>
                      </a:r>
                    </a:p>
                  </a:txBody>
                  <a:tcPr marL="6350" marR="1440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0,8%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3,2%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0,5%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-3,4%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-0,9%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-17,8%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20,8%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4,4%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06075"/>
                  </a:ext>
                </a:extLst>
              </a:tr>
              <a:tr h="206125">
                <a:tc>
                  <a:txBody>
                    <a:bodyPr/>
                    <a:lstStyle/>
                    <a:p>
                      <a:r>
                        <a:rPr lang="pl-PL" sz="600" b="1" dirty="0">
                          <a:solidFill>
                            <a:srgbClr val="44546A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EBITDA</a:t>
                      </a:r>
                      <a:r>
                        <a:rPr lang="pl-PL" sz="600" b="1" baseline="30000" dirty="0">
                          <a:solidFill>
                            <a:srgbClr val="44546A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**</a:t>
                      </a:r>
                      <a:endParaRPr lang="pl-PL" sz="600" b="1" dirty="0">
                        <a:solidFill>
                          <a:srgbClr val="44546A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41 795</a:t>
                      </a:r>
                    </a:p>
                  </a:txBody>
                  <a:tcPr marL="6350" marR="1440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73 522</a:t>
                      </a:r>
                    </a:p>
                  </a:txBody>
                  <a:tcPr marL="6350" marR="14400" marT="635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-43,2%</a:t>
                      </a:r>
                    </a:p>
                  </a:txBody>
                  <a:tcPr marL="6350" marR="952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1 562</a:t>
                      </a:r>
                    </a:p>
                  </a:txBody>
                  <a:tcPr marL="6350" marR="1440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5 096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9 909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583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-22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13 563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-3 214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25 136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       1 495 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338888"/>
                  </a:ext>
                </a:extLst>
              </a:tr>
              <a:tr h="183094">
                <a:tc>
                  <a:txBody>
                    <a:bodyPr/>
                    <a:lstStyle/>
                    <a:p>
                      <a:r>
                        <a:rPr lang="pl-PL" sz="600" b="0" i="1" dirty="0">
                          <a:solidFill>
                            <a:srgbClr val="44546A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Marża EBITDA**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1,2%</a:t>
                      </a:r>
                    </a:p>
                  </a:txBody>
                  <a:tcPr marL="6350" marR="1440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0" i="1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2,5%</a:t>
                      </a:r>
                    </a:p>
                  </a:txBody>
                  <a:tcPr marL="6350" marR="14400" marT="635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-1,3 pp.</a:t>
                      </a:r>
                    </a:p>
                  </a:txBody>
                  <a:tcPr marL="6350" marR="952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0,1%</a:t>
                      </a:r>
                    </a:p>
                  </a:txBody>
                  <a:tcPr marL="6350" marR="1440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2,5%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3,3%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0,5%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-0,2%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6,3%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-2,8%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27,1%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4,8%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842653"/>
                  </a:ext>
                </a:extLst>
              </a:tr>
              <a:tr h="183094">
                <a:tc>
                  <a:txBody>
                    <a:bodyPr/>
                    <a:lstStyle/>
                    <a:p>
                      <a:r>
                        <a:rPr lang="pl-PL" sz="600" b="1" i="0" dirty="0">
                          <a:solidFill>
                            <a:srgbClr val="44546A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EBITDA skorygowana</a:t>
                      </a:r>
                      <a:r>
                        <a:rPr lang="pl-PL" sz="600" b="1" i="0" baseline="30000" dirty="0">
                          <a:solidFill>
                            <a:srgbClr val="44546A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*</a:t>
                      </a:r>
                      <a:endParaRPr lang="pl-PL" sz="600" b="1" i="0" dirty="0">
                        <a:solidFill>
                          <a:srgbClr val="44546A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47 268</a:t>
                      </a:r>
                    </a:p>
                  </a:txBody>
                  <a:tcPr marL="6350" marR="1440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      47 473 </a:t>
                      </a:r>
                    </a:p>
                  </a:txBody>
                  <a:tcPr marL="6350" marR="14400" marT="635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-0,4%</a:t>
                      </a:r>
                    </a:p>
                  </a:txBody>
                  <a:tcPr marL="6350" marR="952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24 367</a:t>
                      </a:r>
                    </a:p>
                  </a:txBody>
                  <a:tcPr marL="6350" marR="1440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3 584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2 170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570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-22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2 587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105 307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19 892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       1 442 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816686"/>
                  </a:ext>
                </a:extLst>
              </a:tr>
              <a:tr h="183094">
                <a:tc>
                  <a:txBody>
                    <a:bodyPr/>
                    <a:lstStyle/>
                    <a:p>
                      <a:r>
                        <a:rPr lang="pl-PL" sz="600" b="0" i="1" dirty="0">
                          <a:solidFill>
                            <a:srgbClr val="44546A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Marża EBITDA skorygowana</a:t>
                      </a:r>
                      <a:r>
                        <a:rPr lang="pl-PL" sz="600" b="0" i="1" baseline="30000" dirty="0">
                          <a:solidFill>
                            <a:srgbClr val="44546A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*</a:t>
                      </a:r>
                      <a:endParaRPr lang="pl-PL" sz="600" b="0" i="1" dirty="0">
                        <a:solidFill>
                          <a:srgbClr val="44546A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1,4%</a:t>
                      </a:r>
                    </a:p>
                  </a:txBody>
                  <a:tcPr marL="6350" marR="1440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0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1,6%</a:t>
                      </a:r>
                    </a:p>
                  </a:txBody>
                  <a:tcPr marL="6350" marR="14400" marT="635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-0,2 pp.</a:t>
                      </a:r>
                    </a:p>
                  </a:txBody>
                  <a:tcPr marL="6350" marR="952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0,9%</a:t>
                      </a:r>
                    </a:p>
                  </a:txBody>
                  <a:tcPr marL="6350" marR="1440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1,7%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0,7%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0,5%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-0,2%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1,2%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90,3%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21,5%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4,6%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154188"/>
                  </a:ext>
                </a:extLst>
              </a:tr>
              <a:tr h="183094">
                <a:tc>
                  <a:txBody>
                    <a:bodyPr/>
                    <a:lstStyle/>
                    <a:p>
                      <a:r>
                        <a:rPr lang="pl-PL" sz="600" b="1" dirty="0">
                          <a:solidFill>
                            <a:srgbClr val="44546A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Zysk netto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-10 062</a:t>
                      </a:r>
                    </a:p>
                  </a:txBody>
                  <a:tcPr marL="6350" marR="1440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16 751</a:t>
                      </a:r>
                    </a:p>
                  </a:txBody>
                  <a:tcPr marL="6350" marR="14400" marT="635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n.d.</a:t>
                      </a:r>
                    </a:p>
                  </a:txBody>
                  <a:tcPr marL="6350" marR="952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-689</a:t>
                      </a:r>
                    </a:p>
                  </a:txBody>
                  <a:tcPr marL="6350" marR="1440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1 172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10 275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528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-438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3 579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-7 104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26 282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1" i="0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       1 356 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198117"/>
                  </a:ext>
                </a:extLst>
              </a:tr>
              <a:tr h="183094">
                <a:tc>
                  <a:txBody>
                    <a:bodyPr/>
                    <a:lstStyle/>
                    <a:p>
                      <a:r>
                        <a:rPr lang="pl-PL" sz="600" b="0" i="1" dirty="0">
                          <a:solidFill>
                            <a:srgbClr val="44546A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Marża netto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-0,3%</a:t>
                      </a:r>
                    </a:p>
                  </a:txBody>
                  <a:tcPr marL="6350" marR="1440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0" i="1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0,6%</a:t>
                      </a:r>
                    </a:p>
                  </a:txBody>
                  <a:tcPr marL="6350" marR="14400" marT="635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l-PL" sz="700" b="0" i="1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-0,9 pp.</a:t>
                      </a:r>
                    </a:p>
                  </a:txBody>
                  <a:tcPr marL="6350" marR="952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0,0%</a:t>
                      </a:r>
                    </a:p>
                  </a:txBody>
                  <a:tcPr marL="6350" marR="14400" marT="6350" marB="0" anchor="ctr">
                    <a:lnL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0,6%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3,4%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0,5%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-3,6%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1,7%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-6,1%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28,4%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>
                        <a:spcAft>
                          <a:spcPts val="600"/>
                        </a:spcAft>
                      </a:pPr>
                      <a:r>
                        <a:rPr lang="pl-PL" sz="700" b="0" i="1" u="none" strike="noStrike" dirty="0">
                          <a:solidFill>
                            <a:srgbClr val="44546A"/>
                          </a:solidFill>
                          <a:effectLst/>
                          <a:latin typeface="Helvetica" panose="020B0604020202020204"/>
                        </a:rPr>
                        <a:t>4,3%</a:t>
                      </a:r>
                    </a:p>
                  </a:txBody>
                  <a:tcPr marL="6350" marR="1440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E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726032"/>
                  </a:ext>
                </a:extLst>
              </a:tr>
            </a:tbl>
          </a:graphicData>
        </a:graphic>
      </p:graphicFrame>
      <p:graphicFrame>
        <p:nvGraphicFramePr>
          <p:cNvPr id="57" name="Wykres 56">
            <a:extLst>
              <a:ext uri="{FF2B5EF4-FFF2-40B4-BE49-F238E27FC236}">
                <a16:creationId xmlns:a16="http://schemas.microsoft.com/office/drawing/2014/main" id="{C44947DF-7561-467C-A334-25FAA2A327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2865877"/>
              </p:ext>
            </p:extLst>
          </p:nvPr>
        </p:nvGraphicFramePr>
        <p:xfrm>
          <a:off x="2373975" y="2196260"/>
          <a:ext cx="1889560" cy="1743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DDB3B5F-3D08-4096-A66D-20D3046AB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07CD-79C9-B141-B626-E75E2D2ABC36}" type="slidenum">
              <a:rPr lang="pl-PL" smtClean="0"/>
              <a:t>1</a:t>
            </a:fld>
            <a:endParaRPr 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70C530EA-73FB-4678-8640-E03CA13460A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2726" b="7407"/>
          <a:stretch/>
        </p:blipFill>
        <p:spPr>
          <a:xfrm>
            <a:off x="0" y="8101793"/>
            <a:ext cx="6858000" cy="771100"/>
          </a:xfrm>
          <a:prstGeom prst="rect">
            <a:avLst/>
          </a:prstGeom>
        </p:spPr>
      </p:pic>
      <p:sp>
        <p:nvSpPr>
          <p:cNvPr id="7" name="TextBox 36">
            <a:extLst>
              <a:ext uri="{FF2B5EF4-FFF2-40B4-BE49-F238E27FC236}">
                <a16:creationId xmlns:a16="http://schemas.microsoft.com/office/drawing/2014/main" id="{9988EF06-9DA3-4BD6-84BB-CF068AA44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354" y="2164883"/>
            <a:ext cx="1743740" cy="33220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defPPr>
              <a:defRPr lang="pl-PL"/>
            </a:defPPr>
            <a:lvl1pPr indent="0" algn="ctr" defTabSz="1087636">
              <a:lnSpc>
                <a:spcPct val="114000"/>
              </a:lnSpc>
              <a:spcBef>
                <a:spcPts val="300"/>
              </a:spcBef>
              <a:buFont typeface="Arial"/>
              <a:buNone/>
              <a:defRPr sz="1200">
                <a:solidFill>
                  <a:srgbClr val="44546A"/>
                </a:solidFill>
                <a:latin typeface="Helvetica Neue" charset="0"/>
                <a:ea typeface="Helvetica Neue" charset="0"/>
                <a:cs typeface="Helvetica Neue" charset="0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z="700" dirty="0">
                <a:latin typeface="Helvetica" panose="020B0604020202020204" pitchFamily="34" charset="0"/>
                <a:cs typeface="Helvetica" panose="020B0604020202020204" pitchFamily="34" charset="0"/>
              </a:rPr>
              <a:t>Przychody ogółem [w mln zł]</a:t>
            </a:r>
          </a:p>
        </p:txBody>
      </p:sp>
      <p:sp>
        <p:nvSpPr>
          <p:cNvPr id="35" name="Prostokąt 34">
            <a:extLst>
              <a:ext uri="{FF2B5EF4-FFF2-40B4-BE49-F238E27FC236}">
                <a16:creationId xmlns:a16="http://schemas.microsoft.com/office/drawing/2014/main" id="{8331D523-B263-42AD-AD7D-D6D712C048FA}"/>
              </a:ext>
            </a:extLst>
          </p:cNvPr>
          <p:cNvSpPr/>
          <p:nvPr/>
        </p:nvSpPr>
        <p:spPr>
          <a:xfrm>
            <a:off x="-1851" y="558318"/>
            <a:ext cx="6826916" cy="1614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44000" bIns="108000" rtlCol="0" anchor="ctr"/>
          <a:lstStyle/>
          <a:p>
            <a:pPr algn="just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pl-PL" sz="700" b="1" dirty="0">
                <a:solidFill>
                  <a:srgbClr val="44546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Najważniejsze wydarzenia: </a:t>
            </a:r>
          </a:p>
          <a:p>
            <a:pPr algn="just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pl-PL" sz="700" dirty="0">
                <a:solidFill>
                  <a:srgbClr val="44546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• powołanie Rady Doradców Strategicznych – ciała konsultacyjnego składającego się z uznanych autorytetów świata nauki, geopolityki, bezpieczeństwa energetycznego i innowacji;</a:t>
            </a:r>
          </a:p>
          <a:p>
            <a:pPr algn="just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pl-PL" sz="700" dirty="0">
                <a:solidFill>
                  <a:srgbClr val="44546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• uzyskanie pozwolenia na budowę pierwszej w historii Grupy biogazowni rolniczej;</a:t>
            </a:r>
          </a:p>
          <a:p>
            <a:pPr algn="just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pl-PL" sz="700" dirty="0">
                <a:solidFill>
                  <a:srgbClr val="44546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• pierwsza dostawa w Polsce zrównoważonego paliwa lotniczego (SAF), zrealizowana przez UNIMOT </a:t>
            </a:r>
            <a:r>
              <a:rPr lang="pl-PL" sz="700" dirty="0" err="1">
                <a:solidFill>
                  <a:srgbClr val="44546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Aviation</a:t>
            </a:r>
            <a:r>
              <a:rPr lang="pl-PL" sz="700" dirty="0">
                <a:solidFill>
                  <a:srgbClr val="44546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na lotnisku w Katowicach;</a:t>
            </a:r>
          </a:p>
          <a:p>
            <a:pPr algn="just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pl-PL" sz="700" dirty="0">
                <a:solidFill>
                  <a:srgbClr val="44546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• przystąpienie do Stowarzyszenia CCUS Poland </a:t>
            </a:r>
            <a:r>
              <a:rPr lang="en-US" sz="700" dirty="0">
                <a:solidFill>
                  <a:srgbClr val="44546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(Carbon Capture, Utilization and Storage)</a:t>
            </a:r>
            <a:r>
              <a:rPr lang="pl-PL" sz="700" dirty="0">
                <a:solidFill>
                  <a:srgbClr val="44546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;</a:t>
            </a:r>
          </a:p>
          <a:p>
            <a:pPr algn="just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pl-PL" sz="700" dirty="0">
                <a:solidFill>
                  <a:srgbClr val="44546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• decyzja o poszerzenie zakresu działalności o obszar wydobycia gazu ziemnego - pozyskanie pozytywnej decyzji Ministerstwa Klimatu i Środowiska;</a:t>
            </a:r>
          </a:p>
          <a:p>
            <a:pPr algn="just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pl-PL" sz="700" dirty="0">
                <a:solidFill>
                  <a:srgbClr val="44546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• pierwsze testowe tankowanie paliwa HVO100 przez ciągnik siodłowy, realizowane w ramach współpracy z firmą </a:t>
            </a:r>
            <a:r>
              <a:rPr lang="pl-PL" sz="700" dirty="0" err="1">
                <a:solidFill>
                  <a:srgbClr val="44546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AsstrA-Associated</a:t>
            </a:r>
            <a:r>
              <a:rPr lang="pl-PL" sz="700" dirty="0">
                <a:solidFill>
                  <a:srgbClr val="44546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pl-PL" sz="700" dirty="0" err="1">
                <a:solidFill>
                  <a:srgbClr val="44546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Traffic</a:t>
            </a:r>
            <a:r>
              <a:rPr lang="pl-PL" sz="700" dirty="0">
                <a:solidFill>
                  <a:srgbClr val="44546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AG na stacji AVIA;</a:t>
            </a:r>
          </a:p>
          <a:p>
            <a:pPr algn="just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pl-PL" sz="700" dirty="0">
                <a:solidFill>
                  <a:srgbClr val="44546A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• uruchomienie platformy zakupowej AVIA Solar, skierowanej do firm z branży fotowoltaicznej.</a:t>
            </a:r>
          </a:p>
        </p:txBody>
      </p:sp>
      <p:pic>
        <p:nvPicPr>
          <p:cNvPr id="37" name="Obraz 36">
            <a:extLst>
              <a:ext uri="{FF2B5EF4-FFF2-40B4-BE49-F238E27FC236}">
                <a16:creationId xmlns:a16="http://schemas.microsoft.com/office/drawing/2014/main" id="{E15151D5-AC24-4923-BF34-A06B0B17790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315" t="31975" r="12077" b="33361"/>
          <a:stretch/>
        </p:blipFill>
        <p:spPr>
          <a:xfrm>
            <a:off x="4324056" y="84841"/>
            <a:ext cx="2414795" cy="411207"/>
          </a:xfrm>
          <a:prstGeom prst="rect">
            <a:avLst/>
          </a:prstGeom>
        </p:spPr>
      </p:pic>
      <p:sp>
        <p:nvSpPr>
          <p:cNvPr id="38" name="TextBox 36">
            <a:extLst>
              <a:ext uri="{FF2B5EF4-FFF2-40B4-BE49-F238E27FC236}">
                <a16:creationId xmlns:a16="http://schemas.microsoft.com/office/drawing/2014/main" id="{809E0C5B-1858-472F-B2C1-9CBC87761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2031"/>
            <a:ext cx="4238625" cy="411208"/>
          </a:xfrm>
          <a:prstGeom prst="rect">
            <a:avLst/>
          </a:prstGeom>
          <a:solidFill>
            <a:srgbClr val="071D49"/>
          </a:solidFill>
        </p:spPr>
        <p:txBody>
          <a:bodyPr vert="horz" wrap="square" lIns="144000" tIns="0" rIns="216000" bIns="18000" rtlCol="0" anchor="ctr">
            <a:noAutofit/>
          </a:bodyPr>
          <a:lstStyle>
            <a:defPPr>
              <a:defRPr lang="pl-PL"/>
            </a:defPPr>
            <a:lvl1pPr indent="0" algn="ctr" defTabSz="1087636">
              <a:lnSpc>
                <a:spcPct val="114000"/>
              </a:lnSpc>
              <a:spcBef>
                <a:spcPts val="300"/>
              </a:spcBef>
              <a:buFont typeface="Arial"/>
              <a:buNone/>
              <a:defRPr sz="1200">
                <a:solidFill>
                  <a:srgbClr val="44546A"/>
                </a:solidFill>
                <a:latin typeface="Helvetica Neue" charset="0"/>
                <a:ea typeface="Helvetica Neue" charset="0"/>
                <a:cs typeface="Helvetica Neue" charset="0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pl-PL" sz="14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Wyniki finansowe za I kwartał 2025 r.</a:t>
            </a:r>
          </a:p>
        </p:txBody>
      </p:sp>
      <p:cxnSp>
        <p:nvCxnSpPr>
          <p:cNvPr id="39" name="Łącznik prosty 38">
            <a:extLst>
              <a:ext uri="{FF2B5EF4-FFF2-40B4-BE49-F238E27FC236}">
                <a16:creationId xmlns:a16="http://schemas.microsoft.com/office/drawing/2014/main" id="{68B17092-E701-4E80-956F-A541B413DE36}"/>
              </a:ext>
            </a:extLst>
          </p:cNvPr>
          <p:cNvCxnSpPr>
            <a:cxnSpLocks/>
          </p:cNvCxnSpPr>
          <p:nvPr/>
        </p:nvCxnSpPr>
        <p:spPr>
          <a:xfrm>
            <a:off x="-1851" y="533512"/>
            <a:ext cx="6859851" cy="0"/>
          </a:xfrm>
          <a:prstGeom prst="line">
            <a:avLst/>
          </a:prstGeom>
          <a:ln w="19050">
            <a:solidFill>
              <a:srgbClr val="E1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40">
            <a:extLst>
              <a:ext uri="{FF2B5EF4-FFF2-40B4-BE49-F238E27FC236}">
                <a16:creationId xmlns:a16="http://schemas.microsoft.com/office/drawing/2014/main" id="{E6856A5B-B027-41ED-9CFE-F6AD852D45B4}"/>
              </a:ext>
            </a:extLst>
          </p:cNvPr>
          <p:cNvCxnSpPr>
            <a:cxnSpLocks/>
          </p:cNvCxnSpPr>
          <p:nvPr/>
        </p:nvCxnSpPr>
        <p:spPr>
          <a:xfrm>
            <a:off x="-34786" y="2236252"/>
            <a:ext cx="6859851" cy="0"/>
          </a:xfrm>
          <a:prstGeom prst="line">
            <a:avLst/>
          </a:prstGeom>
          <a:ln w="19050">
            <a:solidFill>
              <a:srgbClr val="E1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6">
            <a:extLst>
              <a:ext uri="{FF2B5EF4-FFF2-40B4-BE49-F238E27FC236}">
                <a16:creationId xmlns:a16="http://schemas.microsoft.com/office/drawing/2014/main" id="{D0EB30AF-C2BA-48A2-A6E0-D52F227E2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843962"/>
            <a:ext cx="1538614" cy="300038"/>
          </a:xfrm>
          <a:prstGeom prst="rect">
            <a:avLst/>
          </a:prstGeom>
          <a:solidFill>
            <a:srgbClr val="E10000"/>
          </a:solidFill>
        </p:spPr>
        <p:txBody>
          <a:bodyPr vert="horz" wrap="square" lIns="144000" tIns="0" rIns="216000" bIns="0" rtlCol="0" anchor="ctr">
            <a:noAutofit/>
          </a:bodyPr>
          <a:lstStyle>
            <a:defPPr>
              <a:defRPr lang="pl-PL"/>
            </a:defPPr>
            <a:lvl1pPr indent="0" algn="ctr" defTabSz="1087636">
              <a:lnSpc>
                <a:spcPct val="114000"/>
              </a:lnSpc>
              <a:spcBef>
                <a:spcPts val="300"/>
              </a:spcBef>
              <a:buFont typeface="Arial"/>
              <a:buNone/>
              <a:defRPr sz="1200">
                <a:solidFill>
                  <a:srgbClr val="44546A"/>
                </a:solidFill>
                <a:latin typeface="Helvetica Neue" charset="0"/>
                <a:ea typeface="Helvetica Neue" charset="0"/>
                <a:cs typeface="Helvetica Neue" charset="0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177800" algn="l">
              <a:lnSpc>
                <a:spcPct val="100000"/>
              </a:lnSpc>
              <a:spcBef>
                <a:spcPts val="0"/>
              </a:spcBef>
            </a:pPr>
            <a:r>
              <a:rPr lang="pl-PL" sz="6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Kontakt dla inwestorów: </a:t>
            </a:r>
            <a:br>
              <a:rPr lang="pl-PL" sz="6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pl-PL" sz="6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gielda@unimot.pl </a:t>
            </a:r>
          </a:p>
        </p:txBody>
      </p:sp>
      <p:sp>
        <p:nvSpPr>
          <p:cNvPr id="45" name="TextBox 36">
            <a:extLst>
              <a:ext uri="{FF2B5EF4-FFF2-40B4-BE49-F238E27FC236}">
                <a16:creationId xmlns:a16="http://schemas.microsoft.com/office/drawing/2014/main" id="{1A3ECD52-DFF3-4CD4-AEE1-A41613905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614" y="8843962"/>
            <a:ext cx="5321237" cy="308276"/>
          </a:xfrm>
          <a:prstGeom prst="rect">
            <a:avLst/>
          </a:prstGeom>
          <a:solidFill>
            <a:srgbClr val="071D49"/>
          </a:solidFill>
        </p:spPr>
        <p:txBody>
          <a:bodyPr vert="horz" wrap="square" lIns="144000" tIns="0" rIns="216000" bIns="0" rtlCol="0" anchor="ctr">
            <a:noAutofit/>
          </a:bodyPr>
          <a:lstStyle>
            <a:defPPr>
              <a:defRPr lang="pl-PL"/>
            </a:defPPr>
            <a:lvl1pPr indent="0" algn="ctr" defTabSz="1087636">
              <a:lnSpc>
                <a:spcPct val="114000"/>
              </a:lnSpc>
              <a:spcBef>
                <a:spcPts val="300"/>
              </a:spcBef>
              <a:buFont typeface="Arial"/>
              <a:buNone/>
              <a:defRPr sz="1200">
                <a:solidFill>
                  <a:srgbClr val="44546A"/>
                </a:solidFill>
                <a:latin typeface="Helvetica Neue" charset="0"/>
                <a:ea typeface="Helvetica Neue" charset="0"/>
                <a:cs typeface="Helvetica Neue" charset="0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177800" algn="l">
              <a:lnSpc>
                <a:spcPct val="100000"/>
              </a:lnSpc>
              <a:spcBef>
                <a:spcPts val="0"/>
              </a:spcBef>
            </a:pPr>
            <a:endParaRPr lang="pl-PL" sz="6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4" name="TextBox 36">
            <a:extLst>
              <a:ext uri="{FF2B5EF4-FFF2-40B4-BE49-F238E27FC236}">
                <a16:creationId xmlns:a16="http://schemas.microsoft.com/office/drawing/2014/main" id="{E266C5DC-26D2-44D0-BDCD-165263D0B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4606" y="8835574"/>
            <a:ext cx="2253934" cy="300038"/>
          </a:xfrm>
          <a:prstGeom prst="rect">
            <a:avLst/>
          </a:prstGeom>
          <a:noFill/>
        </p:spPr>
        <p:txBody>
          <a:bodyPr vert="horz" wrap="square" lIns="144000" tIns="0" rIns="216000" bIns="0" rtlCol="0" anchor="ctr">
            <a:noAutofit/>
          </a:bodyPr>
          <a:lstStyle>
            <a:defPPr>
              <a:defRPr lang="pl-PL"/>
            </a:defPPr>
            <a:lvl1pPr indent="0" algn="ctr" defTabSz="1087636">
              <a:lnSpc>
                <a:spcPct val="114000"/>
              </a:lnSpc>
              <a:spcBef>
                <a:spcPts val="300"/>
              </a:spcBef>
              <a:buFont typeface="Arial"/>
              <a:buNone/>
              <a:defRPr sz="1200">
                <a:solidFill>
                  <a:srgbClr val="44546A"/>
                </a:solidFill>
                <a:latin typeface="Helvetica Neue" charset="0"/>
                <a:ea typeface="Helvetica Neue" charset="0"/>
                <a:cs typeface="Helvetica Neue" charset="0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endParaRPr lang="pl-PL" sz="6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8" name="TextBox 36">
            <a:extLst>
              <a:ext uri="{FF2B5EF4-FFF2-40B4-BE49-F238E27FC236}">
                <a16:creationId xmlns:a16="http://schemas.microsoft.com/office/drawing/2014/main" id="{9A4F6B17-2D69-4EBF-9C67-94E9DD8C2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187" y="6219678"/>
            <a:ext cx="2097103" cy="527070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defPPr>
              <a:defRPr lang="pl-PL"/>
            </a:defPPr>
            <a:lvl1pPr indent="0" algn="ctr" defTabSz="1087636">
              <a:lnSpc>
                <a:spcPct val="114000"/>
              </a:lnSpc>
              <a:spcBef>
                <a:spcPts val="300"/>
              </a:spcBef>
              <a:buFont typeface="Arial"/>
              <a:buNone/>
              <a:defRPr sz="1200">
                <a:solidFill>
                  <a:srgbClr val="44546A"/>
                </a:solidFill>
                <a:latin typeface="Helvetica Neue" charset="0"/>
                <a:ea typeface="Helvetica Neue" charset="0"/>
                <a:cs typeface="Helvetica Neue" charset="0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z="800" dirty="0">
                <a:latin typeface="Helvetica" panose="020B0604020202020204" pitchFamily="34" charset="0"/>
                <a:cs typeface="Helvetica" panose="020B0604020202020204" pitchFamily="34" charset="0"/>
              </a:rPr>
              <a:t>Udział w kapitale UNIMOT S.A.</a:t>
            </a:r>
          </a:p>
          <a:p>
            <a:r>
              <a:rPr lang="pl-PL" sz="800" dirty="0">
                <a:latin typeface="Helvetica" panose="020B0604020202020204" pitchFamily="34" charset="0"/>
                <a:cs typeface="Helvetica" panose="020B0604020202020204" pitchFamily="34" charset="0"/>
              </a:rPr>
              <a:t>na dzień publikacji raportu</a:t>
            </a:r>
          </a:p>
        </p:txBody>
      </p:sp>
      <p:sp>
        <p:nvSpPr>
          <p:cNvPr id="53" name="TextBox 36">
            <a:extLst>
              <a:ext uri="{FF2B5EF4-FFF2-40B4-BE49-F238E27FC236}">
                <a16:creationId xmlns:a16="http://schemas.microsoft.com/office/drawing/2014/main" id="{78DF0B57-7AA6-47FB-9EC3-90F5CF791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7282" y="2179070"/>
            <a:ext cx="1942009" cy="332209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defPPr>
              <a:defRPr lang="pl-PL"/>
            </a:defPPr>
            <a:lvl1pPr indent="0" algn="ctr" defTabSz="1087636">
              <a:lnSpc>
                <a:spcPct val="114000"/>
              </a:lnSpc>
              <a:spcBef>
                <a:spcPts val="300"/>
              </a:spcBef>
              <a:buFont typeface="Arial"/>
              <a:buNone/>
              <a:defRPr sz="1200">
                <a:solidFill>
                  <a:srgbClr val="44546A"/>
                </a:solidFill>
                <a:latin typeface="Helvetica Neue" charset="0"/>
                <a:ea typeface="Helvetica Neue" charset="0"/>
                <a:cs typeface="Helvetica Neue" charset="0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z="700" dirty="0">
                <a:latin typeface="Helvetica" panose="020B0604020202020204" pitchFamily="34" charset="0"/>
                <a:cs typeface="Helvetica" panose="020B0604020202020204" pitchFamily="34" charset="0"/>
              </a:rPr>
              <a:t>EBITDA (S)* [w mln zł]</a:t>
            </a:r>
          </a:p>
        </p:txBody>
      </p:sp>
      <p:cxnSp>
        <p:nvCxnSpPr>
          <p:cNvPr id="32" name="Łącznik prosty 31">
            <a:extLst>
              <a:ext uri="{FF2B5EF4-FFF2-40B4-BE49-F238E27FC236}">
                <a16:creationId xmlns:a16="http://schemas.microsoft.com/office/drawing/2014/main" id="{2DF095F2-FBF5-4ED3-B578-F1C81A439D01}"/>
              </a:ext>
            </a:extLst>
          </p:cNvPr>
          <p:cNvCxnSpPr>
            <a:cxnSpLocks/>
          </p:cNvCxnSpPr>
          <p:nvPr/>
        </p:nvCxnSpPr>
        <p:spPr>
          <a:xfrm>
            <a:off x="474413" y="2596226"/>
            <a:ext cx="1403096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y 32">
            <a:extLst>
              <a:ext uri="{FF2B5EF4-FFF2-40B4-BE49-F238E27FC236}">
                <a16:creationId xmlns:a16="http://schemas.microsoft.com/office/drawing/2014/main" id="{44A66C98-2E60-4B7F-AF99-1BF76A9BB069}"/>
              </a:ext>
            </a:extLst>
          </p:cNvPr>
          <p:cNvCxnSpPr>
            <a:cxnSpLocks/>
          </p:cNvCxnSpPr>
          <p:nvPr/>
        </p:nvCxnSpPr>
        <p:spPr>
          <a:xfrm flipV="1">
            <a:off x="474413" y="2595080"/>
            <a:ext cx="0" cy="285633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45">
            <a:extLst>
              <a:ext uri="{FF2B5EF4-FFF2-40B4-BE49-F238E27FC236}">
                <a16:creationId xmlns:a16="http://schemas.microsoft.com/office/drawing/2014/main" id="{764DD977-981A-4EF8-A567-EA1DDC69DBF8}"/>
              </a:ext>
            </a:extLst>
          </p:cNvPr>
          <p:cNvCxnSpPr>
            <a:cxnSpLocks/>
          </p:cNvCxnSpPr>
          <p:nvPr/>
        </p:nvCxnSpPr>
        <p:spPr>
          <a:xfrm>
            <a:off x="1877509" y="2599271"/>
            <a:ext cx="0" cy="21835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Prostokąt 50">
            <a:extLst>
              <a:ext uri="{FF2B5EF4-FFF2-40B4-BE49-F238E27FC236}">
                <a16:creationId xmlns:a16="http://schemas.microsoft.com/office/drawing/2014/main" id="{1E3A9958-4546-4450-AF14-BD3EC6750617}"/>
              </a:ext>
            </a:extLst>
          </p:cNvPr>
          <p:cNvSpPr/>
          <p:nvPr/>
        </p:nvSpPr>
        <p:spPr>
          <a:xfrm>
            <a:off x="1002557" y="2545473"/>
            <a:ext cx="327334" cy="1015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glow>
              <a:schemeClr val="accent1">
                <a:alpha val="76000"/>
              </a:schemeClr>
            </a:glow>
            <a:outerShdw dist="50800" dir="5400000" algn="ctr" rotWithShape="0">
              <a:schemeClr val="bg1">
                <a:alpha val="43000"/>
              </a:schemeClr>
            </a:outerShd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600" b="1" dirty="0">
                <a:solidFill>
                  <a:srgbClr val="24295B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+16,1%</a:t>
            </a:r>
          </a:p>
        </p:txBody>
      </p:sp>
      <p:cxnSp>
        <p:nvCxnSpPr>
          <p:cNvPr id="52" name="Łącznik prosty 51">
            <a:extLst>
              <a:ext uri="{FF2B5EF4-FFF2-40B4-BE49-F238E27FC236}">
                <a16:creationId xmlns:a16="http://schemas.microsoft.com/office/drawing/2014/main" id="{B2D63674-64E4-4071-8233-88FD65D449AA}"/>
              </a:ext>
            </a:extLst>
          </p:cNvPr>
          <p:cNvCxnSpPr>
            <a:cxnSpLocks/>
          </p:cNvCxnSpPr>
          <p:nvPr/>
        </p:nvCxnSpPr>
        <p:spPr>
          <a:xfrm>
            <a:off x="2583225" y="2590714"/>
            <a:ext cx="1400962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Łącznik prosty 53">
            <a:extLst>
              <a:ext uri="{FF2B5EF4-FFF2-40B4-BE49-F238E27FC236}">
                <a16:creationId xmlns:a16="http://schemas.microsoft.com/office/drawing/2014/main" id="{44153907-8989-45EB-8DA0-55E44DC55117}"/>
              </a:ext>
            </a:extLst>
          </p:cNvPr>
          <p:cNvCxnSpPr>
            <a:cxnSpLocks/>
          </p:cNvCxnSpPr>
          <p:nvPr/>
        </p:nvCxnSpPr>
        <p:spPr>
          <a:xfrm flipV="1">
            <a:off x="2583225" y="2585104"/>
            <a:ext cx="2151" cy="510295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Łącznik prosty 54">
            <a:extLst>
              <a:ext uri="{FF2B5EF4-FFF2-40B4-BE49-F238E27FC236}">
                <a16:creationId xmlns:a16="http://schemas.microsoft.com/office/drawing/2014/main" id="{3AFA5704-1C81-46FC-A7E2-A1C80473F077}"/>
              </a:ext>
            </a:extLst>
          </p:cNvPr>
          <p:cNvCxnSpPr>
            <a:cxnSpLocks/>
          </p:cNvCxnSpPr>
          <p:nvPr/>
        </p:nvCxnSpPr>
        <p:spPr>
          <a:xfrm flipV="1">
            <a:off x="3984187" y="2585062"/>
            <a:ext cx="2151" cy="51033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Prostokąt 55">
            <a:extLst>
              <a:ext uri="{FF2B5EF4-FFF2-40B4-BE49-F238E27FC236}">
                <a16:creationId xmlns:a16="http://schemas.microsoft.com/office/drawing/2014/main" id="{14618DF6-132E-445C-8952-0D06ADBB3E5A}"/>
              </a:ext>
            </a:extLst>
          </p:cNvPr>
          <p:cNvSpPr/>
          <p:nvPr/>
        </p:nvSpPr>
        <p:spPr>
          <a:xfrm>
            <a:off x="3126738" y="2535636"/>
            <a:ext cx="327334" cy="1015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glow>
              <a:schemeClr val="accent1">
                <a:alpha val="76000"/>
              </a:schemeClr>
            </a:glo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600" b="1" dirty="0">
                <a:solidFill>
                  <a:srgbClr val="24295B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-0,4%</a:t>
            </a:r>
          </a:p>
        </p:txBody>
      </p:sp>
      <p:graphicFrame>
        <p:nvGraphicFramePr>
          <p:cNvPr id="31" name="Wykres 30">
            <a:extLst>
              <a:ext uri="{FF2B5EF4-FFF2-40B4-BE49-F238E27FC236}">
                <a16:creationId xmlns:a16="http://schemas.microsoft.com/office/drawing/2014/main" id="{96EA4756-B22F-6DD5-E79E-0888A69B15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9806434"/>
              </p:ext>
            </p:extLst>
          </p:nvPr>
        </p:nvGraphicFramePr>
        <p:xfrm>
          <a:off x="4673481" y="2646977"/>
          <a:ext cx="1879937" cy="1191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2" name="Prostokąt 61">
            <a:extLst>
              <a:ext uri="{FF2B5EF4-FFF2-40B4-BE49-F238E27FC236}">
                <a16:creationId xmlns:a16="http://schemas.microsoft.com/office/drawing/2014/main" id="{3C02E61E-8AC0-BC46-0053-6860509CBA7D}"/>
              </a:ext>
            </a:extLst>
          </p:cNvPr>
          <p:cNvSpPr/>
          <p:nvPr/>
        </p:nvSpPr>
        <p:spPr>
          <a:xfrm>
            <a:off x="5384529" y="2494721"/>
            <a:ext cx="327334" cy="1015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glow>
              <a:schemeClr val="accent1">
                <a:alpha val="76000"/>
              </a:schemeClr>
            </a:glow>
          </a:effectLst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600" b="1" dirty="0">
                <a:solidFill>
                  <a:srgbClr val="24295B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-0,2 </a:t>
            </a:r>
            <a:r>
              <a:rPr lang="pl-PL" sz="600" b="1" dirty="0" err="1">
                <a:solidFill>
                  <a:srgbClr val="24295B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p.p</a:t>
            </a:r>
            <a:r>
              <a:rPr lang="pl-PL" sz="600" b="1" dirty="0">
                <a:solidFill>
                  <a:srgbClr val="24295B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</a:p>
        </p:txBody>
      </p:sp>
      <p:cxnSp>
        <p:nvCxnSpPr>
          <p:cNvPr id="64" name="Łącznik prosty 63">
            <a:extLst>
              <a:ext uri="{FF2B5EF4-FFF2-40B4-BE49-F238E27FC236}">
                <a16:creationId xmlns:a16="http://schemas.microsoft.com/office/drawing/2014/main" id="{5E53E7E5-1875-035C-4543-76B38B987F92}"/>
              </a:ext>
            </a:extLst>
          </p:cNvPr>
          <p:cNvCxnSpPr>
            <a:cxnSpLocks/>
          </p:cNvCxnSpPr>
          <p:nvPr/>
        </p:nvCxnSpPr>
        <p:spPr>
          <a:xfrm flipV="1">
            <a:off x="4864001" y="2563600"/>
            <a:ext cx="0" cy="460593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Łącznik prosty 64">
            <a:extLst>
              <a:ext uri="{FF2B5EF4-FFF2-40B4-BE49-F238E27FC236}">
                <a16:creationId xmlns:a16="http://schemas.microsoft.com/office/drawing/2014/main" id="{E1AA2D53-3415-C193-DCA3-10A04AA900CF}"/>
              </a:ext>
            </a:extLst>
          </p:cNvPr>
          <p:cNvCxnSpPr>
            <a:cxnSpLocks/>
          </p:cNvCxnSpPr>
          <p:nvPr/>
        </p:nvCxnSpPr>
        <p:spPr>
          <a:xfrm flipV="1">
            <a:off x="6242421" y="2556507"/>
            <a:ext cx="0" cy="526458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Wykres 9">
            <a:extLst>
              <a:ext uri="{FF2B5EF4-FFF2-40B4-BE49-F238E27FC236}">
                <a16:creationId xmlns:a16="http://schemas.microsoft.com/office/drawing/2014/main" id="{3BEF58E5-0981-CE0C-E7CE-0A9F4CA7EC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7030900"/>
              </p:ext>
            </p:extLst>
          </p:nvPr>
        </p:nvGraphicFramePr>
        <p:xfrm>
          <a:off x="4052922" y="6835154"/>
          <a:ext cx="2097103" cy="1449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" name="TextBox 36">
            <a:extLst>
              <a:ext uri="{FF2B5EF4-FFF2-40B4-BE49-F238E27FC236}">
                <a16:creationId xmlns:a16="http://schemas.microsoft.com/office/drawing/2014/main" id="{D822950A-758E-28ED-455A-825AEE8C5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413" y="6199724"/>
            <a:ext cx="2325196" cy="527070"/>
          </a:xfrm>
          <a:prstGeom prst="rect">
            <a:avLst/>
          </a:prstGeom>
        </p:spPr>
        <p:txBody>
          <a:bodyPr vert="horz" wrap="square" lIns="217490" tIns="108745" rIns="217490" bIns="108745" rtlCol="0">
            <a:spAutoFit/>
          </a:bodyPr>
          <a:lstStyle>
            <a:defPPr>
              <a:defRPr lang="pl-PL"/>
            </a:defPPr>
            <a:lvl1pPr indent="0" algn="ctr" defTabSz="1087636">
              <a:lnSpc>
                <a:spcPct val="114000"/>
              </a:lnSpc>
              <a:spcBef>
                <a:spcPts val="300"/>
              </a:spcBef>
              <a:buFont typeface="Arial"/>
              <a:buNone/>
              <a:defRPr sz="1050">
                <a:solidFill>
                  <a:srgbClr val="44546A"/>
                </a:solidFill>
                <a:latin typeface="Helvetica Neue" charset="0"/>
                <a:ea typeface="Helvetica Neue" charset="0"/>
                <a:cs typeface="Helvetica Neue" charset="0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z="800" dirty="0"/>
              <a:t>Struktura przychodów ze sprzedaży</a:t>
            </a:r>
            <a:endParaRPr lang="en-GB" sz="800" i="1" dirty="0"/>
          </a:p>
          <a:p>
            <a:endParaRPr lang="pl-PL" sz="800" dirty="0"/>
          </a:p>
        </p:txBody>
      </p:sp>
      <p:graphicFrame>
        <p:nvGraphicFramePr>
          <p:cNvPr id="14" name="Symbol zastępczy zawartości 4">
            <a:extLst>
              <a:ext uri="{FF2B5EF4-FFF2-40B4-BE49-F238E27FC236}">
                <a16:creationId xmlns:a16="http://schemas.microsoft.com/office/drawing/2014/main" id="{6ACBEA90-425B-19B0-451E-88BC661D40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6878532"/>
              </p:ext>
            </p:extLst>
          </p:nvPr>
        </p:nvGraphicFramePr>
        <p:xfrm>
          <a:off x="191829" y="6512499"/>
          <a:ext cx="3237172" cy="1830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82940930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31003</TotalTime>
  <Words>524</Words>
  <Application>Microsoft Office PowerPoint</Application>
  <PresentationFormat>Pokaz na ekranie (4:3)</PresentationFormat>
  <Paragraphs>174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Użytkownik Microsoft Office</dc:creator>
  <cp:lastModifiedBy>Pawel Jamski</cp:lastModifiedBy>
  <cp:revision>1877</cp:revision>
  <cp:lastPrinted>2019-12-16T11:59:44Z</cp:lastPrinted>
  <dcterms:created xsi:type="dcterms:W3CDTF">2018-05-16T11:20:08Z</dcterms:created>
  <dcterms:modified xsi:type="dcterms:W3CDTF">2025-05-28T13:55:32Z</dcterms:modified>
</cp:coreProperties>
</file>